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71" r:id="rId11"/>
    <p:sldId id="265" r:id="rId12"/>
    <p:sldId id="272" r:id="rId13"/>
    <p:sldId id="266" r:id="rId14"/>
    <p:sldId id="273" r:id="rId15"/>
    <p:sldId id="267" r:id="rId16"/>
    <p:sldId id="274" r:id="rId17"/>
    <p:sldId id="268" r:id="rId18"/>
    <p:sldId id="269" r:id="rId19"/>
    <p:sldId id="270" r:id="rId20"/>
  </p:sldIdLst>
  <p:sldSz cx="12192000" cy="6858000"/>
  <p:notesSz cx="6858000" cy="12192000"/>
  <p:embeddedFontLst>
    <p:embeddedFont>
      <p:font typeface="Courier" panose="02070309020205020404" pitchFamily="49"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654524-19E4-E949-91AF-178FD8AA0320}" v="36" dt="2024-03-09T06:13:07.8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75"/>
    <p:restoredTop sz="94653"/>
  </p:normalViewPr>
  <p:slideViewPr>
    <p:cSldViewPr snapToGrid="0" snapToObjects="1">
      <p:cViewPr varScale="1">
        <p:scale>
          <a:sx n="113" d="100"/>
          <a:sy n="113" d="100"/>
        </p:scale>
        <p:origin x="176" y="8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3036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33813556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4636898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14</a:t>
            </a:fld>
            <a:endParaRPr lang="en-US"/>
          </a:p>
        </p:txBody>
      </p:sp>
    </p:spTree>
    <p:extLst>
      <p:ext uri="{BB962C8B-B14F-4D97-AF65-F5344CB8AC3E}">
        <p14:creationId xmlns:p14="http://schemas.microsoft.com/office/powerpoint/2010/main" val="38276344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16</a:t>
            </a:fld>
            <a:endParaRPr lang="en-US"/>
          </a:p>
        </p:txBody>
      </p:sp>
    </p:spTree>
    <p:extLst>
      <p:ext uri="{BB962C8B-B14F-4D97-AF65-F5344CB8AC3E}">
        <p14:creationId xmlns:p14="http://schemas.microsoft.com/office/powerpoint/2010/main" val="3393214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71023"/>
        </a:solidFill>
        <a:effectLst/>
      </p:bgPr>
    </p:bg>
    <p:spTree>
      <p:nvGrpSpPr>
        <p:cNvPr id="1" name=""/>
        <p:cNvGrpSpPr/>
        <p:nvPr/>
      </p:nvGrpSpPr>
      <p:grpSpPr>
        <a:xfrm>
          <a:off x="0" y="0"/>
          <a:ext cx="0" cy="0"/>
          <a:chOff x="0" y="0"/>
          <a:chExt cx="0" cy="0"/>
        </a:xfrm>
      </p:grpSpPr>
      <p:sp>
        <p:nvSpPr>
          <p:cNvPr id="2" name="Object 1"/>
          <p:cNvSpPr/>
          <p:nvPr/>
        </p:nvSpPr>
        <p:spPr>
          <a:xfrm>
            <a:off x="728004" y="2091048"/>
            <a:ext cx="6923896" cy="418995"/>
          </a:xfrm>
          <a:prstGeom prst="rect">
            <a:avLst/>
          </a:prstGeom>
          <a:noFill/>
        </p:spPr>
        <p:txBody>
          <a:bodyPr wrap="square" lIns="0" tIns="0" rIns="0" bIns="0" rtlCol="0" anchor="t"/>
          <a:lstStyle/>
          <a:p>
            <a:pPr algn="ctr">
              <a:lnSpc>
                <a:spcPts val="3326"/>
              </a:lnSpc>
              <a:buNone/>
            </a:pPr>
            <a:r>
              <a:rPr lang="en-US" sz="2970" kern="0" spc="89" dirty="0">
                <a:solidFill>
                  <a:srgbClr val="FFFFFF"/>
                </a:solidFill>
                <a:latin typeface="Jost*" pitchFamily="34" charset="0"/>
                <a:ea typeface="Jost*" pitchFamily="34" charset="-122"/>
                <a:cs typeface="Jost*" pitchFamily="34" charset="-120"/>
              </a:rPr>
              <a:t>PREDICTING NEXT DAY'S</a:t>
            </a:r>
            <a:endParaRPr lang="en-US" dirty="0"/>
          </a:p>
        </p:txBody>
      </p:sp>
      <p:sp>
        <p:nvSpPr>
          <p:cNvPr id="3" name="Object 2"/>
          <p:cNvSpPr/>
          <p:nvPr/>
        </p:nvSpPr>
        <p:spPr>
          <a:xfrm>
            <a:off x="728004" y="2561108"/>
            <a:ext cx="6923896" cy="418995"/>
          </a:xfrm>
          <a:prstGeom prst="rect">
            <a:avLst/>
          </a:prstGeom>
          <a:noFill/>
        </p:spPr>
        <p:txBody>
          <a:bodyPr wrap="square" lIns="0" tIns="0" rIns="0" bIns="0" rtlCol="0" anchor="t"/>
          <a:lstStyle/>
          <a:p>
            <a:pPr algn="ctr">
              <a:lnSpc>
                <a:spcPts val="3326"/>
              </a:lnSpc>
              <a:spcBef>
                <a:spcPts val="395"/>
              </a:spcBef>
              <a:buNone/>
            </a:pPr>
            <a:r>
              <a:rPr lang="en-US" sz="2970" kern="0" spc="89" dirty="0">
                <a:solidFill>
                  <a:srgbClr val="FFFFFF"/>
                </a:solidFill>
                <a:latin typeface="Jost*" pitchFamily="34" charset="0"/>
                <a:ea typeface="Jost*" pitchFamily="34" charset="-122"/>
                <a:cs typeface="Jost*" pitchFamily="34" charset="-120"/>
              </a:rPr>
              <a:t>STOCK MOVEMENT</a:t>
            </a:r>
            <a:endParaRPr lang="en-US" dirty="0"/>
          </a:p>
        </p:txBody>
      </p:sp>
      <p:sp>
        <p:nvSpPr>
          <p:cNvPr id="4" name="Object 3"/>
          <p:cNvSpPr/>
          <p:nvPr/>
        </p:nvSpPr>
        <p:spPr>
          <a:xfrm>
            <a:off x="728004" y="3222811"/>
            <a:ext cx="6923896" cy="236161"/>
          </a:xfrm>
          <a:prstGeom prst="rect">
            <a:avLst/>
          </a:prstGeom>
          <a:noFill/>
        </p:spPr>
        <p:txBody>
          <a:bodyPr wrap="square" lIns="0" tIns="0" rIns="0" bIns="0" rtlCol="0" anchor="t"/>
          <a:lstStyle/>
          <a:p>
            <a:pPr algn="ctr">
              <a:lnSpc>
                <a:spcPts val="1896"/>
              </a:lnSpc>
              <a:spcBef>
                <a:spcPts val="1874"/>
              </a:spcBef>
              <a:buNone/>
            </a:pPr>
            <a:r>
              <a:rPr lang="en-US" sz="1426" kern="0" spc="43" dirty="0">
                <a:solidFill>
                  <a:srgbClr val="FFFFFF">
                    <a:alpha val="80000"/>
                  </a:srgbClr>
                </a:solidFill>
                <a:latin typeface="Jost*" pitchFamily="34" charset="0"/>
                <a:ea typeface="Jost*" pitchFamily="34" charset="-122"/>
                <a:cs typeface="Jost*" pitchFamily="34" charset="-120"/>
              </a:rPr>
              <a:t>2024WI_MS_DSP_422-DL_SEC61: Practical Machine Learning</a:t>
            </a:r>
            <a:endParaRPr lang="en-US" dirty="0"/>
          </a:p>
        </p:txBody>
      </p:sp>
      <p:sp>
        <p:nvSpPr>
          <p:cNvPr id="5" name="Object 4"/>
          <p:cNvSpPr/>
          <p:nvPr/>
        </p:nvSpPr>
        <p:spPr>
          <a:xfrm>
            <a:off x="728004" y="3649544"/>
            <a:ext cx="6923896" cy="236161"/>
          </a:xfrm>
          <a:prstGeom prst="rect">
            <a:avLst/>
          </a:prstGeom>
          <a:noFill/>
        </p:spPr>
        <p:txBody>
          <a:bodyPr wrap="square" lIns="0" tIns="0" rIns="0" bIns="0" rtlCol="0" anchor="t"/>
          <a:lstStyle/>
          <a:p>
            <a:pPr algn="ctr">
              <a:lnSpc>
                <a:spcPts val="1896"/>
              </a:lnSpc>
              <a:spcBef>
                <a:spcPts val="1472"/>
              </a:spcBef>
              <a:buNone/>
            </a:pPr>
            <a:r>
              <a:rPr lang="en-US" sz="1426" kern="0" spc="43" dirty="0">
                <a:solidFill>
                  <a:srgbClr val="FFFFFF">
                    <a:alpha val="80000"/>
                  </a:srgbClr>
                </a:solidFill>
                <a:latin typeface="Jost*" pitchFamily="34" charset="0"/>
                <a:ea typeface="Jost*" pitchFamily="34" charset="-122"/>
                <a:cs typeface="Jost*" pitchFamily="34" charset="-120"/>
              </a:rPr>
              <a:t>Donald Wedding and Narayana Darapaneni</a:t>
            </a:r>
            <a:endParaRPr lang="en-US" dirty="0"/>
          </a:p>
        </p:txBody>
      </p:sp>
      <p:sp>
        <p:nvSpPr>
          <p:cNvPr id="6" name="Object 5"/>
          <p:cNvSpPr/>
          <p:nvPr/>
        </p:nvSpPr>
        <p:spPr>
          <a:xfrm>
            <a:off x="728004" y="4076276"/>
            <a:ext cx="6923896" cy="236161"/>
          </a:xfrm>
          <a:prstGeom prst="rect">
            <a:avLst/>
          </a:prstGeom>
          <a:noFill/>
        </p:spPr>
        <p:txBody>
          <a:bodyPr wrap="square" lIns="0" tIns="0" rIns="0" bIns="0" rtlCol="0" anchor="t"/>
          <a:lstStyle/>
          <a:p>
            <a:pPr algn="ctr">
              <a:lnSpc>
                <a:spcPts val="1896"/>
              </a:lnSpc>
              <a:spcBef>
                <a:spcPts val="1472"/>
              </a:spcBef>
              <a:buNone/>
            </a:pPr>
            <a:r>
              <a:rPr lang="en-US" sz="1426" kern="0" spc="43" dirty="0">
                <a:solidFill>
                  <a:srgbClr val="FFFFFF">
                    <a:alpha val="80000"/>
                  </a:srgbClr>
                </a:solidFill>
                <a:latin typeface="Jost*" pitchFamily="34" charset="0"/>
                <a:ea typeface="Jost*" pitchFamily="34" charset="-122"/>
                <a:cs typeface="Jost*" pitchFamily="34" charset="-120"/>
              </a:rPr>
              <a:t>MSDS Northwestern University</a:t>
            </a:r>
            <a:endParaRPr lang="en-US" dirty="0"/>
          </a:p>
        </p:txBody>
      </p:sp>
      <p:sp>
        <p:nvSpPr>
          <p:cNvPr id="7" name="Object 6"/>
          <p:cNvSpPr/>
          <p:nvPr/>
        </p:nvSpPr>
        <p:spPr>
          <a:xfrm>
            <a:off x="728004" y="4503008"/>
            <a:ext cx="6923896" cy="236161"/>
          </a:xfrm>
          <a:prstGeom prst="rect">
            <a:avLst/>
          </a:prstGeom>
          <a:noFill/>
        </p:spPr>
        <p:txBody>
          <a:bodyPr wrap="square" lIns="0" tIns="0" rIns="0" bIns="0" rtlCol="0" anchor="t"/>
          <a:lstStyle/>
          <a:p>
            <a:pPr algn="ctr">
              <a:lnSpc>
                <a:spcPts val="1896"/>
              </a:lnSpc>
              <a:spcBef>
                <a:spcPts val="1472"/>
              </a:spcBef>
              <a:buNone/>
            </a:pPr>
            <a:r>
              <a:rPr lang="en-US" sz="1426" kern="0" spc="43" dirty="0">
                <a:solidFill>
                  <a:srgbClr val="FFFFFF">
                    <a:alpha val="80000"/>
                  </a:srgbClr>
                </a:solidFill>
                <a:latin typeface="Jost*" pitchFamily="34" charset="0"/>
                <a:ea typeface="Jost*" pitchFamily="34" charset="-122"/>
                <a:cs typeface="Jost*" pitchFamily="34" charset="-120"/>
              </a:rPr>
              <a:t>Shreenivas V,  Ezhilarasu R., Shalesh Nath Sharma, Pooja Bendre, Ritesh Kumar</a:t>
            </a:r>
            <a:endParaRPr lang="en-US" dirty="0"/>
          </a:p>
        </p:txBody>
      </p:sp>
      <p:pic>
        <p:nvPicPr>
          <p:cNvPr id="8" name="Object 7" descr="preencoded.png"/>
          <p:cNvPicPr>
            <a:picLocks noChangeAspect="1"/>
          </p:cNvPicPr>
          <p:nvPr/>
        </p:nvPicPr>
        <p:blipFill>
          <a:blip r:embed="rId3"/>
          <a:srcRect l="29785" t="1487" r="29785" b="1487"/>
          <a:stretch/>
        </p:blipFill>
        <p:spPr>
          <a:xfrm>
            <a:off x="8379905" y="0"/>
            <a:ext cx="3809047" cy="685628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3780121" y="818945"/>
            <a:ext cx="8310377" cy="426613"/>
          </a:xfrm>
          <a:prstGeom prst="rect">
            <a:avLst/>
          </a:prstGeom>
          <a:noFill/>
        </p:spPr>
        <p:txBody>
          <a:bodyPr wrap="square" lIns="0" tIns="0" rIns="0" bIns="0" rtlCol="0" anchor="t"/>
          <a:lstStyle/>
          <a:p>
            <a:pPr algn="ctr">
              <a:lnSpc>
                <a:spcPts val="3360"/>
              </a:lnSpc>
              <a:spcBef>
                <a:spcPts val="1294"/>
              </a:spcBef>
              <a:buNone/>
            </a:pPr>
            <a:r>
              <a:rPr lang="en-US" sz="3000" kern="0" spc="90" dirty="0">
                <a:solidFill>
                  <a:srgbClr val="000000"/>
                </a:solidFill>
                <a:latin typeface="Jost*" pitchFamily="34" charset="0"/>
                <a:ea typeface="Jost*" pitchFamily="34" charset="-122"/>
                <a:cs typeface="Jost*" pitchFamily="34" charset="-120"/>
              </a:rPr>
              <a:t>BEST MODEL</a:t>
            </a:r>
            <a:endParaRPr lang="en-US" dirty="0"/>
          </a:p>
        </p:txBody>
      </p:sp>
      <p:sp>
        <p:nvSpPr>
          <p:cNvPr id="3" name="Object 2"/>
          <p:cNvSpPr/>
          <p:nvPr/>
        </p:nvSpPr>
        <p:spPr>
          <a:xfrm>
            <a:off x="3780121" y="1383517"/>
            <a:ext cx="8310377" cy="274251"/>
          </a:xfrm>
          <a:prstGeom prst="rect">
            <a:avLst/>
          </a:prstGeom>
          <a:noFill/>
        </p:spPr>
        <p:txBody>
          <a:bodyPr wrap="square" lIns="0" tIns="0" rIns="0" bIns="0" rtlCol="0" anchor="t"/>
          <a:lstStyle/>
          <a:p>
            <a:pPr algn="ctr">
              <a:lnSpc>
                <a:spcPts val="2195"/>
              </a:lnSpc>
              <a:spcBef>
                <a:spcPts val="1065"/>
              </a:spcBef>
              <a:buNone/>
            </a:pPr>
            <a:r>
              <a:rPr lang="en-US" sz="1650" b="1" kern="0" spc="50" dirty="0">
                <a:solidFill>
                  <a:srgbClr val="000000">
                    <a:alpha val="80000"/>
                  </a:srgbClr>
                </a:solidFill>
                <a:latin typeface="Jost*" pitchFamily="34" charset="0"/>
                <a:ea typeface="Jost*" pitchFamily="34" charset="-122"/>
                <a:cs typeface="Jost*" pitchFamily="34" charset="-120"/>
              </a:rPr>
              <a:t>Data Split Test (last 20 days), Train 80%, Validate 20%</a:t>
            </a:r>
            <a:endParaRPr lang="en-US" dirty="0"/>
          </a:p>
        </p:txBody>
      </p:sp>
      <p:pic>
        <p:nvPicPr>
          <p:cNvPr id="4" name="Object 3" descr="preencoded.png"/>
          <p:cNvPicPr>
            <a:picLocks noChangeAspect="1"/>
          </p:cNvPicPr>
          <p:nvPr/>
        </p:nvPicPr>
        <p:blipFill>
          <a:blip r:embed="rId3"/>
          <a:srcRect l="16398" r="16398"/>
          <a:stretch/>
        </p:blipFill>
        <p:spPr>
          <a:xfrm>
            <a:off x="0" y="0"/>
            <a:ext cx="3691257" cy="6865808"/>
          </a:xfrm>
          <a:prstGeom prst="rect">
            <a:avLst/>
          </a:prstGeom>
        </p:spPr>
      </p:pic>
      <p:sp>
        <p:nvSpPr>
          <p:cNvPr id="5" name="Object 4"/>
          <p:cNvSpPr/>
          <p:nvPr/>
        </p:nvSpPr>
        <p:spPr>
          <a:xfrm>
            <a:off x="4157865" y="2074343"/>
            <a:ext cx="7554956" cy="4258723"/>
          </a:xfrm>
          <a:prstGeom prst="roundRect">
            <a:avLst>
              <a:gd name="adj" fmla="val 4236"/>
            </a:avLst>
          </a:prstGeom>
          <a:noFill/>
          <a:ln w="25400">
            <a:solidFill>
              <a:srgbClr val="A4BAB7"/>
            </a:solidFill>
            <a:prstDash val="solid"/>
            <a:miter lim="800000"/>
          </a:ln>
        </p:spPr>
        <p:txBody>
          <a:bodyPr/>
          <a:lstStyle/>
          <a:p>
            <a:endParaRPr lang="en-US"/>
          </a:p>
        </p:txBody>
      </p:sp>
      <p:sp>
        <p:nvSpPr>
          <p:cNvPr id="6" name="Object 5"/>
          <p:cNvSpPr/>
          <p:nvPr/>
        </p:nvSpPr>
        <p:spPr>
          <a:xfrm>
            <a:off x="4443544" y="2301101"/>
            <a:ext cx="7786633" cy="274251"/>
          </a:xfrm>
          <a:prstGeom prst="rect">
            <a:avLst/>
          </a:prstGeom>
          <a:noFill/>
        </p:spPr>
        <p:txBody>
          <a:bodyPr wrap="square" lIns="0" tIns="0" rIns="0" bIns="0" rtlCol="0" anchor="t"/>
          <a:lstStyle/>
          <a:p>
            <a:pPr algn="l">
              <a:lnSpc>
                <a:spcPts val="2169"/>
              </a:lnSpc>
              <a:buNone/>
            </a:pPr>
            <a:r>
              <a:rPr lang="en-US" sz="1721" kern="0" spc="52" dirty="0">
                <a:solidFill>
                  <a:srgbClr val="000000"/>
                </a:solidFill>
                <a:latin typeface="Jost*" pitchFamily="34" charset="0"/>
                <a:ea typeface="Jost*" pitchFamily="34" charset="-122"/>
                <a:cs typeface="Jost*" pitchFamily="34" charset="-120"/>
              </a:rPr>
              <a:t>Next Day Open</a:t>
            </a:r>
            <a:endParaRPr lang="en-US" dirty="0"/>
          </a:p>
        </p:txBody>
      </p:sp>
      <p:sp>
        <p:nvSpPr>
          <p:cNvPr id="7" name="Object 6"/>
          <p:cNvSpPr/>
          <p:nvPr/>
        </p:nvSpPr>
        <p:spPr>
          <a:xfrm>
            <a:off x="4443545" y="2678197"/>
            <a:ext cx="6484100" cy="3124292"/>
          </a:xfrm>
          <a:prstGeom prst="rect">
            <a:avLst/>
          </a:prstGeom>
          <a:noFill/>
        </p:spPr>
        <p:txBody>
          <a:bodyPr wrap="square" lIns="0" tIns="0" rIns="0" bIns="0" rtlCol="0" anchor="t"/>
          <a:lstStyle/>
          <a:p>
            <a:pPr algn="l">
              <a:spcBef>
                <a:spcPts val="600"/>
              </a:spcBef>
              <a:spcAft>
                <a:spcPts val="600"/>
              </a:spcAft>
            </a:pPr>
            <a:r>
              <a:rPr lang="en-US" sz="1400" b="1" i="0" dirty="0">
                <a:solidFill>
                  <a:srgbClr val="0D0D0D"/>
                </a:solidFill>
                <a:effectLst/>
                <a:latin typeface="Söhne"/>
              </a:rPr>
              <a:t>Model Composition</a:t>
            </a:r>
            <a:r>
              <a:rPr lang="en-US" sz="1400" b="0" i="0" dirty="0">
                <a:solidFill>
                  <a:srgbClr val="0D0D0D"/>
                </a:solidFill>
                <a:effectLst/>
                <a:latin typeface="Söhne"/>
              </a:rPr>
              <a:t>: A pipeline combining polynomial feature transformation (degree 2) and Ridge regression (</a:t>
            </a:r>
            <a:r>
              <a:rPr lang="el-GR" sz="1400" b="0" i="0" dirty="0">
                <a:solidFill>
                  <a:srgbClr val="0D0D0D"/>
                </a:solidFill>
                <a:effectLst/>
                <a:latin typeface="Söhne"/>
              </a:rPr>
              <a:t>α=0.1), </a:t>
            </a:r>
            <a:r>
              <a:rPr lang="en-US" sz="1400" b="0" i="0" dirty="0">
                <a:solidFill>
                  <a:srgbClr val="0D0D0D"/>
                </a:solidFill>
                <a:effectLst/>
                <a:latin typeface="Söhne"/>
              </a:rPr>
              <a:t>indicating an approach to capture non-linear relationships with some regularization to prevent overfitting.</a:t>
            </a:r>
          </a:p>
          <a:p>
            <a:pPr algn="l">
              <a:spcBef>
                <a:spcPts val="600"/>
              </a:spcBef>
              <a:spcAft>
                <a:spcPts val="600"/>
              </a:spcAft>
            </a:pPr>
            <a:r>
              <a:rPr lang="en-US" sz="1400" b="1" i="0" dirty="0">
                <a:solidFill>
                  <a:srgbClr val="0D0D0D"/>
                </a:solidFill>
                <a:effectLst/>
                <a:latin typeface="Söhne"/>
              </a:rPr>
              <a:t>Performance Score</a:t>
            </a:r>
            <a:r>
              <a:rPr lang="en-US" sz="1400" b="0" i="0" dirty="0">
                <a:solidFill>
                  <a:srgbClr val="0D0D0D"/>
                </a:solidFill>
                <a:effectLst/>
                <a:latin typeface="Söhne"/>
              </a:rPr>
              <a:t>: Achieved a best score of approximately -0.0000166, likely representing a negated error metric, indicating the model's selection was based on minimizing loss.</a:t>
            </a:r>
          </a:p>
          <a:p>
            <a:pPr algn="l">
              <a:spcBef>
                <a:spcPts val="600"/>
              </a:spcBef>
              <a:spcAft>
                <a:spcPts val="600"/>
              </a:spcAft>
            </a:pPr>
            <a:r>
              <a:rPr lang="en-US" sz="1400" b="1" i="0" dirty="0">
                <a:solidFill>
                  <a:srgbClr val="0D0D0D"/>
                </a:solidFill>
                <a:effectLst/>
                <a:latin typeface="Söhne"/>
              </a:rPr>
              <a:t>Hyperparameters</a:t>
            </a:r>
            <a:r>
              <a:rPr lang="en-US" sz="1400" b="0" i="0" dirty="0">
                <a:solidFill>
                  <a:srgbClr val="0D0D0D"/>
                </a:solidFill>
                <a:effectLst/>
                <a:latin typeface="Söhne"/>
              </a:rPr>
              <a:t>: Optimal settings include a regularization strength (alpha) of 0.1 for Ridge regression and generating polynomial features up to the second degree, showing a balance between model complexity and avoiding overfitting.</a:t>
            </a:r>
          </a:p>
          <a:p>
            <a:pPr algn="l">
              <a:spcBef>
                <a:spcPts val="600"/>
              </a:spcBef>
              <a:spcAft>
                <a:spcPts val="600"/>
              </a:spcAft>
            </a:pPr>
            <a:r>
              <a:rPr lang="en-US" sz="1400" b="1" i="0" dirty="0">
                <a:solidFill>
                  <a:srgbClr val="0D0D0D"/>
                </a:solidFill>
                <a:effectLst/>
                <a:latin typeface="Söhne"/>
              </a:rPr>
              <a:t>Prediction Accuracy</a:t>
            </a:r>
            <a:r>
              <a:rPr lang="en-US" sz="1400" b="0" i="0" dirty="0">
                <a:solidFill>
                  <a:srgbClr val="0D0D0D"/>
                </a:solidFill>
                <a:effectLst/>
                <a:latin typeface="Söhne"/>
              </a:rPr>
              <a:t>: Reported an MSE of 38987.527 on a test set, quantifying the average squared difference between the predicted and actual values, useful for evaluating model performance in context.</a:t>
            </a:r>
          </a:p>
        </p:txBody>
      </p:sp>
    </p:spTree>
    <p:extLst>
      <p:ext uri="{BB962C8B-B14F-4D97-AF65-F5344CB8AC3E}">
        <p14:creationId xmlns:p14="http://schemas.microsoft.com/office/powerpoint/2010/main" val="1666533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99950"/>
            <a:ext cx="12188952" cy="426613"/>
          </a:xfrm>
          <a:prstGeom prst="rect">
            <a:avLst/>
          </a:prstGeom>
          <a:noFill/>
        </p:spPr>
        <p:txBody>
          <a:bodyPr wrap="square" lIns="0" tIns="0" rIns="0" bIns="0" rtlCol="0" anchor="t"/>
          <a:lstStyle/>
          <a:p>
            <a:pPr algn="ctr">
              <a:lnSpc>
                <a:spcPts val="3360"/>
              </a:lnSpc>
              <a:buNone/>
            </a:pPr>
            <a:r>
              <a:rPr lang="en-US" sz="3000" kern="0" spc="90" dirty="0">
                <a:solidFill>
                  <a:srgbClr val="000000"/>
                </a:solidFill>
                <a:latin typeface="Jost*" pitchFamily="34" charset="0"/>
                <a:ea typeface="Jost*" pitchFamily="34" charset="-122"/>
                <a:cs typeface="Jost*" pitchFamily="34" charset="-120"/>
              </a:rPr>
              <a:t>NEXT DAY OPEN</a:t>
            </a:r>
            <a:endParaRPr lang="en-US" dirty="0"/>
          </a:p>
        </p:txBody>
      </p:sp>
      <p:sp>
        <p:nvSpPr>
          <p:cNvPr id="3" name="Object 2"/>
          <p:cNvSpPr/>
          <p:nvPr/>
        </p:nvSpPr>
        <p:spPr>
          <a:xfrm>
            <a:off x="8522744" y="1892262"/>
            <a:ext cx="3404991" cy="4565787"/>
          </a:xfrm>
          <a:prstGeom prst="rect">
            <a:avLst/>
          </a:prstGeom>
          <a:noFill/>
        </p:spPr>
        <p:txBody>
          <a:bodyPr wrap="square" lIns="0" tIns="0" rIns="0" bIns="0" rtlCol="0" anchor="t"/>
          <a:lstStyle/>
          <a:p>
            <a:pPr marL="242900" indent="-242900">
              <a:lnSpc>
                <a:spcPts val="2552"/>
              </a:lnSpc>
              <a:buSzPct val="100000"/>
              <a:buFontTx/>
              <a:buChar char="•"/>
            </a:pPr>
            <a:r>
              <a:rPr lang="en-US" sz="2025" kern="0" spc="61" dirty="0">
                <a:solidFill>
                  <a:srgbClr val="000000"/>
                </a:solidFill>
                <a:latin typeface="Jost*" pitchFamily="34" charset="0"/>
                <a:ea typeface="Jost*" pitchFamily="34" charset="-122"/>
                <a:cs typeface="Jost*" pitchFamily="34" charset="-120"/>
              </a:rPr>
              <a:t>16 out of 20 times, the model was able to get the direction right</a:t>
            </a:r>
          </a:p>
          <a:p>
            <a:pPr marL="242900" indent="-242900">
              <a:lnSpc>
                <a:spcPts val="2552"/>
              </a:lnSpc>
              <a:buSzPct val="100000"/>
              <a:buFontTx/>
              <a:buChar char="•"/>
            </a:pPr>
            <a:endParaRPr lang="en-US" sz="2400" dirty="0"/>
          </a:p>
          <a:p>
            <a:pPr marL="242900" indent="-242900">
              <a:lnSpc>
                <a:spcPts val="2552"/>
              </a:lnSpc>
              <a:buSzPct val="100000"/>
              <a:buFontTx/>
              <a:buChar char="•"/>
            </a:pPr>
            <a:r>
              <a:rPr lang="en-US" sz="2025" kern="0" spc="61" dirty="0">
                <a:solidFill>
                  <a:srgbClr val="000000"/>
                </a:solidFill>
                <a:latin typeface="Jost*" pitchFamily="34" charset="0"/>
                <a:ea typeface="Jost*" pitchFamily="34" charset="-122"/>
                <a:cs typeface="Jost*" pitchFamily="34" charset="-120"/>
              </a:rPr>
              <a:t>8 out of 20 times, the difference between actual and predicted values was less than 100 points.</a:t>
            </a:r>
          </a:p>
          <a:p>
            <a:pPr marL="242900" indent="-242900">
              <a:lnSpc>
                <a:spcPts val="2552"/>
              </a:lnSpc>
              <a:buSzPct val="100000"/>
              <a:buFontTx/>
              <a:buChar char="•"/>
            </a:pPr>
            <a:endParaRPr lang="en-US" sz="2025" kern="0" spc="61" dirty="0">
              <a:solidFill>
                <a:srgbClr val="000000"/>
              </a:solidFill>
              <a:latin typeface="Jost*" pitchFamily="34" charset="0"/>
              <a:ea typeface="Jost*" pitchFamily="34" charset="-122"/>
              <a:cs typeface="Jost*" pitchFamily="34" charset="-120"/>
            </a:endParaRPr>
          </a:p>
          <a:p>
            <a:pPr marL="242900" indent="-242900">
              <a:lnSpc>
                <a:spcPts val="2552"/>
              </a:lnSpc>
              <a:buSzPct val="100000"/>
              <a:buFontTx/>
              <a:buChar char="•"/>
            </a:pPr>
            <a:r>
              <a:rPr lang="en-US" sz="2025" kern="0" spc="61" dirty="0">
                <a:solidFill>
                  <a:srgbClr val="000000"/>
                </a:solidFill>
                <a:latin typeface="Jost*" pitchFamily="34" charset="0"/>
                <a:ea typeface="Jost*" pitchFamily="34" charset="-122"/>
                <a:cs typeface="Jost*" pitchFamily="34" charset="-120"/>
              </a:rPr>
              <a:t>16 out of 20 times, the difference between actual and predicted values was less than 200 points.</a:t>
            </a:r>
          </a:p>
          <a:p>
            <a:pPr marL="242900" indent="-242900" algn="l">
              <a:lnSpc>
                <a:spcPts val="2552"/>
              </a:lnSpc>
              <a:spcBef>
                <a:spcPts val="1829"/>
              </a:spcBef>
              <a:buSzPct val="100000"/>
              <a:buChar char="•"/>
            </a:pPr>
            <a:endParaRPr lang="en-US" sz="2025" kern="0" spc="61" dirty="0">
              <a:solidFill>
                <a:srgbClr val="000000"/>
              </a:solidFill>
              <a:latin typeface="Jost*" pitchFamily="34" charset="0"/>
              <a:ea typeface="Jost*" pitchFamily="34" charset="-122"/>
              <a:cs typeface="Jost*" pitchFamily="34" charset="-120"/>
            </a:endParaRPr>
          </a:p>
        </p:txBody>
      </p:sp>
      <p:pic>
        <p:nvPicPr>
          <p:cNvPr id="4" name="Object 3" descr="preencoded.png"/>
          <p:cNvPicPr>
            <a:picLocks noChangeAspect="1"/>
          </p:cNvPicPr>
          <p:nvPr/>
        </p:nvPicPr>
        <p:blipFill>
          <a:blip r:embed="rId3"/>
          <a:srcRect l="-2829" t="-8695" r="-2829" b="-8695"/>
          <a:stretch/>
        </p:blipFill>
        <p:spPr>
          <a:xfrm>
            <a:off x="380905" y="1018920"/>
            <a:ext cx="7828051" cy="5662171"/>
          </a:xfrm>
          <a:prstGeom prst="rect">
            <a:avLst/>
          </a:prstGeom>
        </p:spPr>
      </p:pic>
      <p:sp>
        <p:nvSpPr>
          <p:cNvPr id="5" name="Object 4"/>
          <p:cNvSpPr/>
          <p:nvPr/>
        </p:nvSpPr>
        <p:spPr>
          <a:xfrm>
            <a:off x="2475882" y="4018545"/>
            <a:ext cx="386649" cy="1368296"/>
          </a:xfrm>
          <a:prstGeom prst="ellipse">
            <a:avLst/>
          </a:prstGeom>
          <a:noFill/>
          <a:ln w="38100">
            <a:solidFill>
              <a:srgbClr val="F80505"/>
            </a:solidFill>
            <a:prstDash val="solid"/>
            <a:miter lim="800000"/>
          </a:ln>
        </p:spPr>
        <p:txBody>
          <a:bodyPr/>
          <a:lstStyle/>
          <a:p>
            <a:endParaRPr lang="en-US"/>
          </a:p>
        </p:txBody>
      </p:sp>
      <p:sp>
        <p:nvSpPr>
          <p:cNvPr id="6" name="Object 5"/>
          <p:cNvSpPr/>
          <p:nvPr/>
        </p:nvSpPr>
        <p:spPr>
          <a:xfrm>
            <a:off x="7161011" y="1875955"/>
            <a:ext cx="364154" cy="513028"/>
          </a:xfrm>
          <a:prstGeom prst="ellipse">
            <a:avLst/>
          </a:prstGeom>
          <a:noFill/>
          <a:ln w="38100">
            <a:solidFill>
              <a:srgbClr val="F80505"/>
            </a:solidFill>
            <a:prstDash val="solid"/>
            <a:miter lim="800000"/>
          </a:ln>
        </p:spPr>
        <p:txBody>
          <a:bodyPr/>
          <a:lstStyle/>
          <a:p>
            <a:endParaRPr lang="en-US"/>
          </a:p>
        </p:txBody>
      </p:sp>
      <p:sp>
        <p:nvSpPr>
          <p:cNvPr id="7" name="Object 6"/>
          <p:cNvSpPr/>
          <p:nvPr/>
        </p:nvSpPr>
        <p:spPr>
          <a:xfrm>
            <a:off x="4599427" y="2133066"/>
            <a:ext cx="386649" cy="618639"/>
          </a:xfrm>
          <a:prstGeom prst="ellipse">
            <a:avLst/>
          </a:prstGeom>
          <a:noFill/>
          <a:ln w="38100">
            <a:solidFill>
              <a:srgbClr val="F80505"/>
            </a:solidFill>
            <a:prstDash val="solid"/>
            <a:miter lim="800000"/>
          </a:ln>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3780121" y="818945"/>
            <a:ext cx="8310377" cy="426613"/>
          </a:xfrm>
          <a:prstGeom prst="rect">
            <a:avLst/>
          </a:prstGeom>
          <a:noFill/>
        </p:spPr>
        <p:txBody>
          <a:bodyPr wrap="square" lIns="0" tIns="0" rIns="0" bIns="0" rtlCol="0" anchor="t"/>
          <a:lstStyle/>
          <a:p>
            <a:pPr algn="ctr">
              <a:lnSpc>
                <a:spcPts val="3360"/>
              </a:lnSpc>
              <a:spcBef>
                <a:spcPts val="1294"/>
              </a:spcBef>
              <a:buNone/>
            </a:pPr>
            <a:r>
              <a:rPr lang="en-US" sz="3000" kern="0" spc="90" dirty="0">
                <a:solidFill>
                  <a:srgbClr val="000000"/>
                </a:solidFill>
                <a:latin typeface="Jost*" pitchFamily="34" charset="0"/>
                <a:ea typeface="Jost*" pitchFamily="34" charset="-122"/>
                <a:cs typeface="Jost*" pitchFamily="34" charset="-120"/>
              </a:rPr>
              <a:t>BEST MODEL</a:t>
            </a:r>
            <a:endParaRPr lang="en-US" dirty="0"/>
          </a:p>
        </p:txBody>
      </p:sp>
      <p:sp>
        <p:nvSpPr>
          <p:cNvPr id="3" name="Object 2"/>
          <p:cNvSpPr/>
          <p:nvPr/>
        </p:nvSpPr>
        <p:spPr>
          <a:xfrm>
            <a:off x="3780121" y="1383517"/>
            <a:ext cx="8310377" cy="274251"/>
          </a:xfrm>
          <a:prstGeom prst="rect">
            <a:avLst/>
          </a:prstGeom>
          <a:noFill/>
        </p:spPr>
        <p:txBody>
          <a:bodyPr wrap="square" lIns="0" tIns="0" rIns="0" bIns="0" rtlCol="0" anchor="t"/>
          <a:lstStyle/>
          <a:p>
            <a:pPr algn="ctr">
              <a:lnSpc>
                <a:spcPts val="2195"/>
              </a:lnSpc>
              <a:spcBef>
                <a:spcPts val="1065"/>
              </a:spcBef>
              <a:buNone/>
            </a:pPr>
            <a:r>
              <a:rPr lang="en-US" sz="1650" b="1" kern="0" spc="50" dirty="0">
                <a:solidFill>
                  <a:srgbClr val="000000">
                    <a:alpha val="80000"/>
                  </a:srgbClr>
                </a:solidFill>
                <a:latin typeface="Jost*" pitchFamily="34" charset="0"/>
                <a:ea typeface="Jost*" pitchFamily="34" charset="-122"/>
                <a:cs typeface="Jost*" pitchFamily="34" charset="-120"/>
              </a:rPr>
              <a:t>Data Split Test (last 20 days), Train 80%, Validate 20%</a:t>
            </a:r>
            <a:endParaRPr lang="en-US" dirty="0"/>
          </a:p>
        </p:txBody>
      </p:sp>
      <p:pic>
        <p:nvPicPr>
          <p:cNvPr id="4" name="Object 3" descr="preencoded.png"/>
          <p:cNvPicPr>
            <a:picLocks noChangeAspect="1"/>
          </p:cNvPicPr>
          <p:nvPr/>
        </p:nvPicPr>
        <p:blipFill>
          <a:blip r:embed="rId3"/>
          <a:srcRect l="16398" r="16398"/>
          <a:stretch/>
        </p:blipFill>
        <p:spPr>
          <a:xfrm>
            <a:off x="0" y="0"/>
            <a:ext cx="3691257" cy="6865808"/>
          </a:xfrm>
          <a:prstGeom prst="rect">
            <a:avLst/>
          </a:prstGeom>
        </p:spPr>
      </p:pic>
      <p:sp>
        <p:nvSpPr>
          <p:cNvPr id="5" name="Object 4"/>
          <p:cNvSpPr/>
          <p:nvPr/>
        </p:nvSpPr>
        <p:spPr>
          <a:xfrm>
            <a:off x="4157865" y="2074343"/>
            <a:ext cx="7554956" cy="4258723"/>
          </a:xfrm>
          <a:prstGeom prst="roundRect">
            <a:avLst>
              <a:gd name="adj" fmla="val 4236"/>
            </a:avLst>
          </a:prstGeom>
          <a:noFill/>
          <a:ln w="25400">
            <a:solidFill>
              <a:srgbClr val="A4BAB7"/>
            </a:solidFill>
            <a:prstDash val="solid"/>
            <a:miter lim="800000"/>
          </a:ln>
        </p:spPr>
        <p:txBody>
          <a:bodyPr/>
          <a:lstStyle/>
          <a:p>
            <a:endParaRPr lang="en-US"/>
          </a:p>
        </p:txBody>
      </p:sp>
      <p:sp>
        <p:nvSpPr>
          <p:cNvPr id="6" name="Object 5"/>
          <p:cNvSpPr/>
          <p:nvPr/>
        </p:nvSpPr>
        <p:spPr>
          <a:xfrm>
            <a:off x="4443544" y="2301101"/>
            <a:ext cx="7786633" cy="274251"/>
          </a:xfrm>
          <a:prstGeom prst="rect">
            <a:avLst/>
          </a:prstGeom>
          <a:noFill/>
        </p:spPr>
        <p:txBody>
          <a:bodyPr wrap="square" lIns="0" tIns="0" rIns="0" bIns="0" rtlCol="0" anchor="t"/>
          <a:lstStyle/>
          <a:p>
            <a:pPr algn="l">
              <a:lnSpc>
                <a:spcPts val="2169"/>
              </a:lnSpc>
              <a:buNone/>
            </a:pPr>
            <a:r>
              <a:rPr lang="en-US" sz="1721" kern="0" spc="52" dirty="0">
                <a:solidFill>
                  <a:srgbClr val="000000"/>
                </a:solidFill>
                <a:latin typeface="Jost*" pitchFamily="34" charset="0"/>
                <a:ea typeface="Jost*" pitchFamily="34" charset="-122"/>
                <a:cs typeface="Jost*" pitchFamily="34" charset="-120"/>
              </a:rPr>
              <a:t>Next Day High</a:t>
            </a:r>
            <a:endParaRPr lang="en-US" dirty="0"/>
          </a:p>
        </p:txBody>
      </p:sp>
      <p:sp>
        <p:nvSpPr>
          <p:cNvPr id="7" name="Object 6"/>
          <p:cNvSpPr/>
          <p:nvPr/>
        </p:nvSpPr>
        <p:spPr>
          <a:xfrm>
            <a:off x="4443544" y="2814526"/>
            <a:ext cx="6484100" cy="3124292"/>
          </a:xfrm>
          <a:prstGeom prst="rect">
            <a:avLst/>
          </a:prstGeom>
          <a:noFill/>
        </p:spPr>
        <p:txBody>
          <a:bodyPr wrap="square" lIns="0" tIns="0" rIns="0" bIns="0" rtlCol="0" anchor="t"/>
          <a:lstStyle/>
          <a:p>
            <a:pPr marL="285750" indent="-285750" algn="l">
              <a:spcBef>
                <a:spcPts val="600"/>
              </a:spcBef>
              <a:spcAft>
                <a:spcPts val="600"/>
              </a:spcAft>
              <a:buFont typeface="Arial" panose="020B0604020202020204" pitchFamily="34" charset="0"/>
              <a:buChar char="•"/>
            </a:pPr>
            <a:r>
              <a:rPr lang="en-US" sz="1400" b="1" i="0" dirty="0">
                <a:solidFill>
                  <a:srgbClr val="0D0D0D"/>
                </a:solidFill>
                <a:effectLst/>
                <a:latin typeface="Söhne"/>
              </a:rPr>
              <a:t>Model Composition: </a:t>
            </a:r>
            <a:r>
              <a:rPr lang="en-US" sz="1400" i="0" dirty="0">
                <a:solidFill>
                  <a:srgbClr val="0D0D0D"/>
                </a:solidFill>
                <a:effectLst/>
                <a:latin typeface="Söhne"/>
              </a:rPr>
              <a:t>Utilizes a pipeline with polynomial feature generation (degree 2) and Ridge regression (alpha=0.1), designed to handle non-linear patterns and moderate regularization to combat overfitting.</a:t>
            </a:r>
          </a:p>
          <a:p>
            <a:pPr marL="285750" indent="-285750" algn="l">
              <a:spcBef>
                <a:spcPts val="600"/>
              </a:spcBef>
              <a:spcAft>
                <a:spcPts val="600"/>
              </a:spcAft>
              <a:buFont typeface="Arial" panose="020B0604020202020204" pitchFamily="34" charset="0"/>
              <a:buChar char="•"/>
            </a:pPr>
            <a:r>
              <a:rPr lang="en-US" sz="1400" b="1" i="0" dirty="0">
                <a:solidFill>
                  <a:srgbClr val="0D0D0D"/>
                </a:solidFill>
                <a:effectLst/>
                <a:latin typeface="Söhne"/>
              </a:rPr>
              <a:t>Performance Score: </a:t>
            </a:r>
            <a:r>
              <a:rPr lang="en-US" sz="1400" i="0" dirty="0">
                <a:solidFill>
                  <a:srgbClr val="0D0D0D"/>
                </a:solidFill>
                <a:effectLst/>
                <a:latin typeface="Söhne"/>
              </a:rPr>
              <a:t>Achieved a best score of about -0.0000285, likely a negated error metric, indicating selection based on minimizing predictive error.</a:t>
            </a:r>
          </a:p>
          <a:p>
            <a:pPr marL="285750" indent="-285750" algn="l">
              <a:spcBef>
                <a:spcPts val="600"/>
              </a:spcBef>
              <a:spcAft>
                <a:spcPts val="600"/>
              </a:spcAft>
              <a:buFont typeface="Arial" panose="020B0604020202020204" pitchFamily="34" charset="0"/>
              <a:buChar char="•"/>
            </a:pPr>
            <a:r>
              <a:rPr lang="en-US" sz="1400" b="1" i="0" dirty="0">
                <a:solidFill>
                  <a:srgbClr val="0D0D0D"/>
                </a:solidFill>
                <a:effectLst/>
                <a:latin typeface="Söhne"/>
              </a:rPr>
              <a:t>Selected Hyperparameters: </a:t>
            </a:r>
            <a:r>
              <a:rPr lang="en-US" sz="1400" i="0" dirty="0">
                <a:solidFill>
                  <a:srgbClr val="0D0D0D"/>
                </a:solidFill>
                <a:effectLst/>
                <a:latin typeface="Söhne"/>
              </a:rPr>
              <a:t>Determined optimal settings to be a Ridge regression regularization strength (alpha) of 0.1 and polynomial features up to the second degree, aiming for complexity control and model accuracy.</a:t>
            </a:r>
          </a:p>
          <a:p>
            <a:pPr marL="285750" indent="-285750" algn="l">
              <a:spcBef>
                <a:spcPts val="600"/>
              </a:spcBef>
              <a:spcAft>
                <a:spcPts val="600"/>
              </a:spcAft>
              <a:buFont typeface="Arial" panose="020B0604020202020204" pitchFamily="34" charset="0"/>
              <a:buChar char="•"/>
            </a:pPr>
            <a:r>
              <a:rPr lang="en-US" sz="1400" b="1" i="0" dirty="0">
                <a:solidFill>
                  <a:srgbClr val="0D0D0D"/>
                </a:solidFill>
                <a:effectLst/>
                <a:latin typeface="Söhne"/>
              </a:rPr>
              <a:t>Test Set Performance: </a:t>
            </a:r>
            <a:r>
              <a:rPr lang="en-US" sz="1400" i="0" dirty="0">
                <a:solidFill>
                  <a:srgbClr val="0D0D0D"/>
                </a:solidFill>
                <a:effectLst/>
                <a:latin typeface="Söhne"/>
              </a:rPr>
              <a:t>Registered an MSE of 127243.056, measuring the model’s predictive error, essential for assessing its effectiveness in real-world applications.</a:t>
            </a:r>
          </a:p>
        </p:txBody>
      </p:sp>
    </p:spTree>
    <p:extLst>
      <p:ext uri="{BB962C8B-B14F-4D97-AF65-F5344CB8AC3E}">
        <p14:creationId xmlns:p14="http://schemas.microsoft.com/office/powerpoint/2010/main" val="2889512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99950"/>
            <a:ext cx="12188952" cy="426613"/>
          </a:xfrm>
          <a:prstGeom prst="rect">
            <a:avLst/>
          </a:prstGeom>
          <a:noFill/>
        </p:spPr>
        <p:txBody>
          <a:bodyPr wrap="square" lIns="0" tIns="0" rIns="0" bIns="0" rtlCol="0" anchor="t"/>
          <a:lstStyle/>
          <a:p>
            <a:pPr algn="ctr">
              <a:lnSpc>
                <a:spcPts val="3360"/>
              </a:lnSpc>
              <a:buNone/>
            </a:pPr>
            <a:r>
              <a:rPr lang="en-US" sz="3000" kern="0" spc="90" dirty="0">
                <a:solidFill>
                  <a:srgbClr val="000000"/>
                </a:solidFill>
                <a:latin typeface="Jost*" pitchFamily="34" charset="0"/>
                <a:ea typeface="Jost*" pitchFamily="34" charset="-122"/>
                <a:cs typeface="Jost*" pitchFamily="34" charset="-120"/>
              </a:rPr>
              <a:t>NEXT DAY HIGH</a:t>
            </a:r>
            <a:endParaRPr lang="en-US" dirty="0"/>
          </a:p>
        </p:txBody>
      </p:sp>
      <p:sp>
        <p:nvSpPr>
          <p:cNvPr id="3" name="Object 2"/>
          <p:cNvSpPr/>
          <p:nvPr/>
        </p:nvSpPr>
        <p:spPr>
          <a:xfrm>
            <a:off x="8522744" y="1892263"/>
            <a:ext cx="3404991" cy="4298330"/>
          </a:xfrm>
          <a:prstGeom prst="rect">
            <a:avLst/>
          </a:prstGeom>
          <a:noFill/>
        </p:spPr>
        <p:txBody>
          <a:bodyPr wrap="square" lIns="0" tIns="0" rIns="0" bIns="0" rtlCol="0" anchor="t"/>
          <a:lstStyle/>
          <a:p>
            <a:pPr marL="242900" indent="-242900" algn="l">
              <a:lnSpc>
                <a:spcPts val="2552"/>
              </a:lnSpc>
              <a:buSzPct val="100000"/>
              <a:buChar char="•"/>
            </a:pPr>
            <a:r>
              <a:rPr lang="en-US" sz="2025" kern="0" spc="61" dirty="0">
                <a:solidFill>
                  <a:srgbClr val="000000"/>
                </a:solidFill>
                <a:latin typeface="Jost*" pitchFamily="34" charset="0"/>
                <a:ea typeface="Jost*" pitchFamily="34" charset="-122"/>
                <a:cs typeface="Jost*" pitchFamily="34" charset="-120"/>
              </a:rPr>
              <a:t>15 out of 20 times, the model was able to get the direction right.</a:t>
            </a:r>
          </a:p>
          <a:p>
            <a:pPr marL="242900" indent="-242900" algn="l">
              <a:lnSpc>
                <a:spcPts val="2552"/>
              </a:lnSpc>
              <a:spcBef>
                <a:spcPts val="1829"/>
              </a:spcBef>
              <a:buSzPct val="100000"/>
              <a:buChar char="•"/>
            </a:pPr>
            <a:r>
              <a:rPr lang="en-US" sz="2025" kern="0" spc="61" dirty="0">
                <a:solidFill>
                  <a:srgbClr val="000000"/>
                </a:solidFill>
                <a:latin typeface="Jost*" pitchFamily="34" charset="0"/>
                <a:ea typeface="Jost*" pitchFamily="34" charset="-122"/>
                <a:cs typeface="Jost*" pitchFamily="34" charset="-120"/>
              </a:rPr>
              <a:t>5 out of 20 times, the difference between actual and predicted values was les than 100 points.</a:t>
            </a:r>
          </a:p>
          <a:p>
            <a:pPr marL="242900" indent="-242900">
              <a:lnSpc>
                <a:spcPts val="2552"/>
              </a:lnSpc>
              <a:spcBef>
                <a:spcPts val="1829"/>
              </a:spcBef>
              <a:buSzPct val="100000"/>
              <a:buFontTx/>
              <a:buChar char="•"/>
            </a:pPr>
            <a:r>
              <a:rPr lang="en-US" sz="2025" kern="0" spc="61" dirty="0">
                <a:solidFill>
                  <a:srgbClr val="000000"/>
                </a:solidFill>
                <a:latin typeface="Jost*" pitchFamily="34" charset="0"/>
                <a:ea typeface="Jost*" pitchFamily="34" charset="-122"/>
                <a:cs typeface="Jost*" pitchFamily="34" charset="-120"/>
              </a:rPr>
              <a:t>8 out of 20 times, the difference between actual and predicted values was les than 200 points.</a:t>
            </a:r>
          </a:p>
          <a:p>
            <a:pPr marL="242900" indent="-242900" algn="l">
              <a:lnSpc>
                <a:spcPts val="2552"/>
              </a:lnSpc>
              <a:spcBef>
                <a:spcPts val="1829"/>
              </a:spcBef>
              <a:buSzPct val="100000"/>
              <a:buChar char="•"/>
            </a:pPr>
            <a:endParaRPr lang="en-US" dirty="0"/>
          </a:p>
        </p:txBody>
      </p:sp>
      <p:pic>
        <p:nvPicPr>
          <p:cNvPr id="4" name="Object 3" descr="preencoded.png"/>
          <p:cNvPicPr>
            <a:picLocks noChangeAspect="1"/>
          </p:cNvPicPr>
          <p:nvPr/>
        </p:nvPicPr>
        <p:blipFill>
          <a:blip r:embed="rId3"/>
          <a:srcRect l="282" t="-5239" r="282" b="-5239"/>
          <a:stretch/>
        </p:blipFill>
        <p:spPr>
          <a:xfrm>
            <a:off x="380905" y="1018920"/>
            <a:ext cx="7828051" cy="5662171"/>
          </a:xfrm>
          <a:prstGeom prst="rect">
            <a:avLst/>
          </a:prstGeom>
        </p:spPr>
      </p:pic>
      <p:sp>
        <p:nvSpPr>
          <p:cNvPr id="5" name="Object 4"/>
          <p:cNvSpPr/>
          <p:nvPr/>
        </p:nvSpPr>
        <p:spPr>
          <a:xfrm>
            <a:off x="1685503" y="4380405"/>
            <a:ext cx="828961" cy="1368296"/>
          </a:xfrm>
          <a:prstGeom prst="ellipse">
            <a:avLst/>
          </a:prstGeom>
          <a:noFill/>
          <a:ln w="38100">
            <a:solidFill>
              <a:srgbClr val="F80505"/>
            </a:solidFill>
            <a:prstDash val="solid"/>
            <a:miter lim="800000"/>
          </a:ln>
        </p:spPr>
        <p:txBody>
          <a:bodyPr/>
          <a:lstStyle/>
          <a:p>
            <a:endParaRPr lang="en-US"/>
          </a:p>
        </p:txBody>
      </p:sp>
      <p:sp>
        <p:nvSpPr>
          <p:cNvPr id="6" name="Object 5"/>
          <p:cNvSpPr/>
          <p:nvPr/>
        </p:nvSpPr>
        <p:spPr>
          <a:xfrm>
            <a:off x="6922945" y="2367323"/>
            <a:ext cx="364152" cy="513028"/>
          </a:xfrm>
          <a:prstGeom prst="ellipse">
            <a:avLst/>
          </a:prstGeom>
          <a:noFill/>
          <a:ln w="38100">
            <a:solidFill>
              <a:srgbClr val="F80505"/>
            </a:solidFill>
            <a:prstDash val="solid"/>
            <a:miter lim="800000"/>
          </a:ln>
        </p:spPr>
        <p:txBody>
          <a:bodyPr/>
          <a:lstStyle/>
          <a:p>
            <a:endParaRPr lang="en-US"/>
          </a:p>
        </p:txBody>
      </p:sp>
      <p:sp>
        <p:nvSpPr>
          <p:cNvPr id="7" name="Object 6"/>
          <p:cNvSpPr/>
          <p:nvPr/>
        </p:nvSpPr>
        <p:spPr>
          <a:xfrm>
            <a:off x="4656561" y="2571107"/>
            <a:ext cx="386649" cy="618638"/>
          </a:xfrm>
          <a:prstGeom prst="ellipse">
            <a:avLst/>
          </a:prstGeom>
          <a:noFill/>
          <a:ln w="38100">
            <a:solidFill>
              <a:srgbClr val="F80505"/>
            </a:solidFill>
            <a:prstDash val="solid"/>
            <a:miter lim="800000"/>
          </a:ln>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3780121" y="818945"/>
            <a:ext cx="8310377" cy="426613"/>
          </a:xfrm>
          <a:prstGeom prst="rect">
            <a:avLst/>
          </a:prstGeom>
          <a:noFill/>
        </p:spPr>
        <p:txBody>
          <a:bodyPr wrap="square" lIns="0" tIns="0" rIns="0" bIns="0" rtlCol="0" anchor="t"/>
          <a:lstStyle/>
          <a:p>
            <a:pPr algn="ctr">
              <a:lnSpc>
                <a:spcPts val="3360"/>
              </a:lnSpc>
              <a:spcBef>
                <a:spcPts val="1294"/>
              </a:spcBef>
              <a:buNone/>
            </a:pPr>
            <a:r>
              <a:rPr lang="en-US" sz="3000" kern="0" spc="90" dirty="0">
                <a:solidFill>
                  <a:srgbClr val="000000"/>
                </a:solidFill>
                <a:latin typeface="Jost*" pitchFamily="34" charset="0"/>
                <a:ea typeface="Jost*" pitchFamily="34" charset="-122"/>
                <a:cs typeface="Jost*" pitchFamily="34" charset="-120"/>
              </a:rPr>
              <a:t>BEST MODEL</a:t>
            </a:r>
            <a:endParaRPr lang="en-US" dirty="0"/>
          </a:p>
        </p:txBody>
      </p:sp>
      <p:sp>
        <p:nvSpPr>
          <p:cNvPr id="3" name="Object 2"/>
          <p:cNvSpPr/>
          <p:nvPr/>
        </p:nvSpPr>
        <p:spPr>
          <a:xfrm>
            <a:off x="3780121" y="1383517"/>
            <a:ext cx="8310377" cy="274251"/>
          </a:xfrm>
          <a:prstGeom prst="rect">
            <a:avLst/>
          </a:prstGeom>
          <a:noFill/>
        </p:spPr>
        <p:txBody>
          <a:bodyPr wrap="square" lIns="0" tIns="0" rIns="0" bIns="0" rtlCol="0" anchor="t"/>
          <a:lstStyle/>
          <a:p>
            <a:pPr algn="ctr">
              <a:lnSpc>
                <a:spcPts val="2195"/>
              </a:lnSpc>
              <a:spcBef>
                <a:spcPts val="1065"/>
              </a:spcBef>
              <a:buNone/>
            </a:pPr>
            <a:r>
              <a:rPr lang="en-US" sz="1650" b="1" kern="0" spc="50" dirty="0">
                <a:solidFill>
                  <a:srgbClr val="000000">
                    <a:alpha val="80000"/>
                  </a:srgbClr>
                </a:solidFill>
                <a:latin typeface="Jost*" pitchFamily="34" charset="0"/>
                <a:ea typeface="Jost*" pitchFamily="34" charset="-122"/>
                <a:cs typeface="Jost*" pitchFamily="34" charset="-120"/>
              </a:rPr>
              <a:t>Data Split Test (last 20 days), Train 80%, Validate 20%</a:t>
            </a:r>
            <a:endParaRPr lang="en-US" dirty="0"/>
          </a:p>
        </p:txBody>
      </p:sp>
      <p:pic>
        <p:nvPicPr>
          <p:cNvPr id="4" name="Object 3" descr="preencoded.png"/>
          <p:cNvPicPr>
            <a:picLocks noChangeAspect="1"/>
          </p:cNvPicPr>
          <p:nvPr/>
        </p:nvPicPr>
        <p:blipFill>
          <a:blip r:embed="rId3"/>
          <a:srcRect l="16398" r="16398"/>
          <a:stretch/>
        </p:blipFill>
        <p:spPr>
          <a:xfrm>
            <a:off x="0" y="0"/>
            <a:ext cx="3691257" cy="6865808"/>
          </a:xfrm>
          <a:prstGeom prst="rect">
            <a:avLst/>
          </a:prstGeom>
        </p:spPr>
      </p:pic>
      <p:sp>
        <p:nvSpPr>
          <p:cNvPr id="5" name="Object 4"/>
          <p:cNvSpPr/>
          <p:nvPr/>
        </p:nvSpPr>
        <p:spPr>
          <a:xfrm>
            <a:off x="4157865" y="2074343"/>
            <a:ext cx="7554956" cy="4258723"/>
          </a:xfrm>
          <a:prstGeom prst="roundRect">
            <a:avLst>
              <a:gd name="adj" fmla="val 4236"/>
            </a:avLst>
          </a:prstGeom>
          <a:noFill/>
          <a:ln w="25400">
            <a:solidFill>
              <a:srgbClr val="A4BAB7"/>
            </a:solidFill>
            <a:prstDash val="solid"/>
            <a:miter lim="800000"/>
          </a:ln>
        </p:spPr>
        <p:txBody>
          <a:bodyPr/>
          <a:lstStyle/>
          <a:p>
            <a:endParaRPr lang="en-US"/>
          </a:p>
        </p:txBody>
      </p:sp>
      <p:sp>
        <p:nvSpPr>
          <p:cNvPr id="6" name="Object 5"/>
          <p:cNvSpPr/>
          <p:nvPr/>
        </p:nvSpPr>
        <p:spPr>
          <a:xfrm>
            <a:off x="4443544" y="2301101"/>
            <a:ext cx="7786633" cy="274251"/>
          </a:xfrm>
          <a:prstGeom prst="rect">
            <a:avLst/>
          </a:prstGeom>
          <a:noFill/>
        </p:spPr>
        <p:txBody>
          <a:bodyPr wrap="square" lIns="0" tIns="0" rIns="0" bIns="0" rtlCol="0" anchor="t"/>
          <a:lstStyle/>
          <a:p>
            <a:pPr algn="l">
              <a:lnSpc>
                <a:spcPts val="2169"/>
              </a:lnSpc>
              <a:buNone/>
            </a:pPr>
            <a:r>
              <a:rPr lang="en-US" sz="1721" kern="0" spc="52" dirty="0">
                <a:solidFill>
                  <a:srgbClr val="000000"/>
                </a:solidFill>
                <a:latin typeface="Jost*" pitchFamily="34" charset="0"/>
                <a:ea typeface="Jost*" pitchFamily="34" charset="-122"/>
                <a:cs typeface="Jost*" pitchFamily="34" charset="-120"/>
              </a:rPr>
              <a:t>Next Day Low</a:t>
            </a:r>
            <a:endParaRPr lang="en-US" dirty="0"/>
          </a:p>
        </p:txBody>
      </p:sp>
      <p:sp>
        <p:nvSpPr>
          <p:cNvPr id="7" name="Object 6"/>
          <p:cNvSpPr/>
          <p:nvPr/>
        </p:nvSpPr>
        <p:spPr>
          <a:xfrm>
            <a:off x="4443544" y="2814526"/>
            <a:ext cx="6484100" cy="3124292"/>
          </a:xfrm>
          <a:prstGeom prst="rect">
            <a:avLst/>
          </a:prstGeom>
          <a:noFill/>
        </p:spPr>
        <p:txBody>
          <a:bodyPr wrap="square" lIns="0" tIns="0" rIns="0" bIns="0" rtlCol="0" anchor="t"/>
          <a:lstStyle/>
          <a:p>
            <a:pPr marL="285750" indent="-285750" algn="l">
              <a:spcBef>
                <a:spcPts val="600"/>
              </a:spcBef>
              <a:spcAft>
                <a:spcPts val="600"/>
              </a:spcAft>
              <a:buFont typeface="Arial" panose="020B0604020202020204" pitchFamily="34" charset="0"/>
              <a:buChar char="•"/>
            </a:pPr>
            <a:r>
              <a:rPr lang="en-US" sz="1400" b="1" i="0" dirty="0">
                <a:solidFill>
                  <a:srgbClr val="0D0D0D"/>
                </a:solidFill>
                <a:effectLst/>
                <a:latin typeface="Söhne"/>
              </a:rPr>
              <a:t>Model Composition: </a:t>
            </a:r>
            <a:r>
              <a:rPr lang="en-US" sz="1400" i="0" dirty="0">
                <a:solidFill>
                  <a:srgbClr val="0D0D0D"/>
                </a:solidFill>
                <a:effectLst/>
                <a:latin typeface="Söhne"/>
              </a:rPr>
              <a:t>The pipeline for "</a:t>
            </a:r>
            <a:r>
              <a:rPr lang="en-US" sz="1400" i="0" dirty="0" err="1">
                <a:solidFill>
                  <a:srgbClr val="0D0D0D"/>
                </a:solidFill>
                <a:effectLst/>
                <a:latin typeface="Söhne"/>
              </a:rPr>
              <a:t>lo_nxt</a:t>
            </a:r>
            <a:r>
              <a:rPr lang="en-US" sz="1400" i="0" dirty="0">
                <a:solidFill>
                  <a:srgbClr val="0D0D0D"/>
                </a:solidFill>
                <a:effectLst/>
                <a:latin typeface="Söhne"/>
              </a:rPr>
              <a:t>" comprises polynomial feature transformation (up to degree 2) and Ridge regression with an alpha of 0.1, aimed at capturing non-linearities and ensuring regularization.</a:t>
            </a:r>
          </a:p>
          <a:p>
            <a:pPr marL="285750" indent="-285750" algn="l">
              <a:spcBef>
                <a:spcPts val="600"/>
              </a:spcBef>
              <a:spcAft>
                <a:spcPts val="600"/>
              </a:spcAft>
              <a:buFont typeface="Arial" panose="020B0604020202020204" pitchFamily="34" charset="0"/>
              <a:buChar char="•"/>
            </a:pPr>
            <a:r>
              <a:rPr lang="en-US" sz="1400" b="1" i="0" dirty="0">
                <a:solidFill>
                  <a:srgbClr val="0D0D0D"/>
                </a:solidFill>
                <a:effectLst/>
                <a:latin typeface="Söhne"/>
              </a:rPr>
              <a:t>Performance Score: </a:t>
            </a:r>
            <a:r>
              <a:rPr lang="en-US" sz="1400" i="0" dirty="0">
                <a:solidFill>
                  <a:srgbClr val="0D0D0D"/>
                </a:solidFill>
                <a:effectLst/>
                <a:latin typeface="Söhne"/>
              </a:rPr>
              <a:t>Achieved a best score of approximately -0.0000329, likely indicating a minimized error metric in model selection.</a:t>
            </a:r>
          </a:p>
          <a:p>
            <a:pPr marL="285750" indent="-285750" algn="l">
              <a:spcBef>
                <a:spcPts val="600"/>
              </a:spcBef>
              <a:spcAft>
                <a:spcPts val="600"/>
              </a:spcAft>
              <a:buFont typeface="Arial" panose="020B0604020202020204" pitchFamily="34" charset="0"/>
              <a:buChar char="•"/>
            </a:pPr>
            <a:r>
              <a:rPr lang="en-US" sz="1400" b="1" i="0" dirty="0">
                <a:solidFill>
                  <a:srgbClr val="0D0D0D"/>
                </a:solidFill>
                <a:effectLst/>
                <a:latin typeface="Söhne"/>
              </a:rPr>
              <a:t>Optimal Parameters: </a:t>
            </a:r>
            <a:r>
              <a:rPr lang="en-US" sz="1400" i="0" dirty="0">
                <a:solidFill>
                  <a:srgbClr val="0D0D0D"/>
                </a:solidFill>
                <a:effectLst/>
                <a:latin typeface="Söhne"/>
              </a:rPr>
              <a:t>The model's effectiveness is attributed to a regularization strength (alpha) of 0.1 and polynomial features of second degree, balancing complexity and overfitting control.</a:t>
            </a:r>
          </a:p>
          <a:p>
            <a:pPr marL="285750" indent="-285750" algn="l">
              <a:spcBef>
                <a:spcPts val="600"/>
              </a:spcBef>
              <a:spcAft>
                <a:spcPts val="600"/>
              </a:spcAft>
              <a:buFont typeface="Arial" panose="020B0604020202020204" pitchFamily="34" charset="0"/>
              <a:buChar char="•"/>
            </a:pPr>
            <a:r>
              <a:rPr lang="en-US" sz="1400" b="1" i="0" dirty="0">
                <a:solidFill>
                  <a:srgbClr val="0D0D0D"/>
                </a:solidFill>
                <a:effectLst/>
                <a:latin typeface="Söhne"/>
              </a:rPr>
              <a:t>Prediction Accuracy: </a:t>
            </a:r>
            <a:r>
              <a:rPr lang="en-US" sz="1400" i="0" dirty="0">
                <a:solidFill>
                  <a:srgbClr val="0D0D0D"/>
                </a:solidFill>
                <a:effectLst/>
                <a:latin typeface="Söhne"/>
              </a:rPr>
              <a:t>The Mean Squared Error (MSE) on a test dataset is 94898.916, providing a measure of the model's predictive error and effectiveness in this specific application.</a:t>
            </a:r>
          </a:p>
        </p:txBody>
      </p:sp>
    </p:spTree>
    <p:extLst>
      <p:ext uri="{BB962C8B-B14F-4D97-AF65-F5344CB8AC3E}">
        <p14:creationId xmlns:p14="http://schemas.microsoft.com/office/powerpoint/2010/main" val="3689034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99950"/>
            <a:ext cx="12188952" cy="426613"/>
          </a:xfrm>
          <a:prstGeom prst="rect">
            <a:avLst/>
          </a:prstGeom>
          <a:noFill/>
        </p:spPr>
        <p:txBody>
          <a:bodyPr wrap="square" lIns="0" tIns="0" rIns="0" bIns="0" rtlCol="0" anchor="t"/>
          <a:lstStyle/>
          <a:p>
            <a:pPr algn="ctr">
              <a:lnSpc>
                <a:spcPts val="3360"/>
              </a:lnSpc>
              <a:buNone/>
            </a:pPr>
            <a:r>
              <a:rPr lang="en-US" sz="3000" kern="0" spc="90" dirty="0">
                <a:solidFill>
                  <a:srgbClr val="000000"/>
                </a:solidFill>
                <a:latin typeface="Jost*" pitchFamily="34" charset="0"/>
                <a:ea typeface="Jost*" pitchFamily="34" charset="-122"/>
                <a:cs typeface="Jost*" pitchFamily="34" charset="-120"/>
              </a:rPr>
              <a:t>NEXT DAY LOW</a:t>
            </a:r>
            <a:endParaRPr lang="en-US" dirty="0"/>
          </a:p>
        </p:txBody>
      </p:sp>
      <p:sp>
        <p:nvSpPr>
          <p:cNvPr id="3" name="Object 2"/>
          <p:cNvSpPr/>
          <p:nvPr/>
        </p:nvSpPr>
        <p:spPr>
          <a:xfrm>
            <a:off x="8522744" y="1892262"/>
            <a:ext cx="3404991" cy="4319351"/>
          </a:xfrm>
          <a:prstGeom prst="rect">
            <a:avLst/>
          </a:prstGeom>
          <a:noFill/>
        </p:spPr>
        <p:txBody>
          <a:bodyPr wrap="square" lIns="0" tIns="0" rIns="0" bIns="0" rtlCol="0" anchor="t"/>
          <a:lstStyle/>
          <a:p>
            <a:pPr marL="242900" indent="-242900" algn="l">
              <a:lnSpc>
                <a:spcPts val="2552"/>
              </a:lnSpc>
              <a:buSzPct val="100000"/>
              <a:buChar char="•"/>
            </a:pPr>
            <a:r>
              <a:rPr lang="en-US" sz="2025" kern="0" spc="61" dirty="0">
                <a:solidFill>
                  <a:srgbClr val="000000"/>
                </a:solidFill>
                <a:latin typeface="Jost*" pitchFamily="34" charset="0"/>
                <a:ea typeface="Jost*" pitchFamily="34" charset="-122"/>
                <a:cs typeface="Jost*" pitchFamily="34" charset="-120"/>
              </a:rPr>
              <a:t>15 out of 20 times, the model was able to get the direction right.</a:t>
            </a:r>
          </a:p>
          <a:p>
            <a:pPr marL="242900" indent="-242900" algn="l">
              <a:lnSpc>
                <a:spcPts val="2552"/>
              </a:lnSpc>
              <a:spcBef>
                <a:spcPts val="1829"/>
              </a:spcBef>
              <a:buSzPct val="100000"/>
              <a:buChar char="•"/>
            </a:pPr>
            <a:r>
              <a:rPr lang="en-US" sz="2025" kern="0" spc="61" dirty="0">
                <a:solidFill>
                  <a:srgbClr val="000000"/>
                </a:solidFill>
                <a:latin typeface="Jost*" pitchFamily="34" charset="0"/>
                <a:ea typeface="Jost*" pitchFamily="34" charset="-122"/>
                <a:cs typeface="Jost*" pitchFamily="34" charset="-120"/>
              </a:rPr>
              <a:t>7 out of 20 times, the difference between actual and predicted values was les than 100 points.</a:t>
            </a:r>
          </a:p>
          <a:p>
            <a:pPr marL="242900" indent="-242900">
              <a:lnSpc>
                <a:spcPts val="2552"/>
              </a:lnSpc>
              <a:spcBef>
                <a:spcPts val="1829"/>
              </a:spcBef>
              <a:buSzPct val="100000"/>
              <a:buFontTx/>
              <a:buChar char="•"/>
            </a:pPr>
            <a:r>
              <a:rPr lang="en-US" sz="2025" kern="0" spc="61" dirty="0">
                <a:solidFill>
                  <a:srgbClr val="000000"/>
                </a:solidFill>
                <a:latin typeface="Jost*" pitchFamily="34" charset="0"/>
                <a:ea typeface="Jost*" pitchFamily="34" charset="-122"/>
                <a:cs typeface="Jost*" pitchFamily="34" charset="-120"/>
              </a:rPr>
              <a:t>10 out of 20 times, the difference between actual and predicted values was les than 200 points.</a:t>
            </a:r>
          </a:p>
        </p:txBody>
      </p:sp>
      <p:pic>
        <p:nvPicPr>
          <p:cNvPr id="4" name="Object 3" descr="preencoded.png"/>
          <p:cNvPicPr>
            <a:picLocks noChangeAspect="1"/>
          </p:cNvPicPr>
          <p:nvPr/>
        </p:nvPicPr>
        <p:blipFill>
          <a:blip r:embed="rId3"/>
          <a:srcRect l="949" t="-4498" r="949" b="-4498"/>
          <a:stretch/>
        </p:blipFill>
        <p:spPr>
          <a:xfrm>
            <a:off x="380905" y="1018920"/>
            <a:ext cx="7828051" cy="5662171"/>
          </a:xfrm>
          <a:prstGeom prst="rect">
            <a:avLst/>
          </a:prstGeom>
        </p:spPr>
      </p:pic>
      <p:sp>
        <p:nvSpPr>
          <p:cNvPr id="5" name="Object 4"/>
          <p:cNvSpPr/>
          <p:nvPr/>
        </p:nvSpPr>
        <p:spPr>
          <a:xfrm>
            <a:off x="1380782" y="4056635"/>
            <a:ext cx="386649" cy="1330251"/>
          </a:xfrm>
          <a:prstGeom prst="ellipse">
            <a:avLst/>
          </a:prstGeom>
          <a:noFill/>
          <a:ln w="38100">
            <a:solidFill>
              <a:srgbClr val="F80505"/>
            </a:solidFill>
            <a:prstDash val="solid"/>
            <a:miter lim="800000"/>
          </a:ln>
        </p:spPr>
        <p:txBody>
          <a:bodyPr/>
          <a:lstStyle/>
          <a:p>
            <a:endParaRPr lang="en-US"/>
          </a:p>
        </p:txBody>
      </p:sp>
      <p:sp>
        <p:nvSpPr>
          <p:cNvPr id="6" name="Object 5"/>
          <p:cNvSpPr/>
          <p:nvPr/>
        </p:nvSpPr>
        <p:spPr>
          <a:xfrm>
            <a:off x="1556948" y="4688908"/>
            <a:ext cx="34281" cy="60945"/>
          </a:xfrm>
          <a:prstGeom prst="rect">
            <a:avLst/>
          </a:prstGeom>
          <a:noFill/>
        </p:spPr>
        <p:txBody>
          <a:bodyPr wrap="square" lIns="0" tIns="0" rIns="0" bIns="0" rtlCol="0" anchor="ctr"/>
          <a:lstStyle/>
          <a:p>
            <a:pPr algn="ctr">
              <a:lnSpc>
                <a:spcPts val="510"/>
              </a:lnSpc>
              <a:buNone/>
            </a:pPr>
            <a:r>
              <a:rPr lang="en-US" sz="405" kern="0" spc="12" dirty="0">
                <a:solidFill>
                  <a:srgbClr val="000000"/>
                </a:solidFill>
                <a:latin typeface="Jost*" pitchFamily="34" charset="0"/>
                <a:ea typeface="Jost*" pitchFamily="34" charset="-122"/>
                <a:cs typeface="Jost*" pitchFamily="34" charset="-120"/>
              </a:rPr>
              <a:t>c</a:t>
            </a:r>
            <a:endParaRPr lang="en-US" dirty="0"/>
          </a:p>
        </p:txBody>
      </p:sp>
      <p:sp>
        <p:nvSpPr>
          <p:cNvPr id="7" name="Object 6"/>
          <p:cNvSpPr/>
          <p:nvPr/>
        </p:nvSpPr>
        <p:spPr>
          <a:xfrm>
            <a:off x="7246715" y="1856911"/>
            <a:ext cx="552334" cy="513028"/>
          </a:xfrm>
          <a:prstGeom prst="ellipse">
            <a:avLst/>
          </a:prstGeom>
          <a:noFill/>
          <a:ln w="38100">
            <a:solidFill>
              <a:srgbClr val="F80505"/>
            </a:solidFill>
            <a:prstDash val="solid"/>
            <a:miter lim="800000"/>
          </a:ln>
        </p:spPr>
        <p:txBody>
          <a:bodyPr/>
          <a:lstStyle/>
          <a:p>
            <a:endParaRPr lang="en-US"/>
          </a:p>
        </p:txBody>
      </p:sp>
      <p:sp>
        <p:nvSpPr>
          <p:cNvPr id="8" name="Object 7"/>
          <p:cNvSpPr/>
          <p:nvPr/>
        </p:nvSpPr>
        <p:spPr>
          <a:xfrm>
            <a:off x="4704174" y="2504448"/>
            <a:ext cx="357480" cy="464090"/>
          </a:xfrm>
          <a:prstGeom prst="ellipse">
            <a:avLst/>
          </a:prstGeom>
          <a:noFill/>
          <a:ln w="38100">
            <a:solidFill>
              <a:srgbClr val="F80505"/>
            </a:solidFill>
            <a:prstDash val="solid"/>
            <a:miter lim="800000"/>
          </a:ln>
        </p:spPr>
        <p:txBody>
          <a:bodyPr/>
          <a:lstStyle/>
          <a:p>
            <a:endParaRPr lang="en-US"/>
          </a:p>
        </p:txBody>
      </p:sp>
      <p:sp>
        <p:nvSpPr>
          <p:cNvPr id="9" name="Object 8"/>
          <p:cNvSpPr/>
          <p:nvPr/>
        </p:nvSpPr>
        <p:spPr>
          <a:xfrm>
            <a:off x="2085454" y="4818445"/>
            <a:ext cx="386649" cy="837681"/>
          </a:xfrm>
          <a:prstGeom prst="ellipse">
            <a:avLst/>
          </a:prstGeom>
          <a:noFill/>
          <a:ln w="38100">
            <a:solidFill>
              <a:srgbClr val="F80505"/>
            </a:solidFill>
            <a:prstDash val="solid"/>
            <a:miter lim="800000"/>
          </a:ln>
        </p:spPr>
        <p:txBody>
          <a:bodyPr/>
          <a:lstStyle/>
          <a:p>
            <a:endParaRPr lang="en-US"/>
          </a:p>
        </p:txBody>
      </p:sp>
      <p:sp>
        <p:nvSpPr>
          <p:cNvPr id="10" name="Object 9"/>
          <p:cNvSpPr/>
          <p:nvPr/>
        </p:nvSpPr>
        <p:spPr>
          <a:xfrm>
            <a:off x="2261622" y="5204433"/>
            <a:ext cx="34281" cy="60945"/>
          </a:xfrm>
          <a:prstGeom prst="rect">
            <a:avLst/>
          </a:prstGeom>
          <a:noFill/>
        </p:spPr>
        <p:txBody>
          <a:bodyPr wrap="square" lIns="0" tIns="0" rIns="0" bIns="0" rtlCol="0" anchor="ctr"/>
          <a:lstStyle/>
          <a:p>
            <a:pPr algn="ctr">
              <a:lnSpc>
                <a:spcPts val="510"/>
              </a:lnSpc>
              <a:buNone/>
            </a:pPr>
            <a:r>
              <a:rPr lang="en-US" sz="405" kern="0" spc="12" dirty="0">
                <a:solidFill>
                  <a:srgbClr val="000000"/>
                </a:solidFill>
                <a:latin typeface="Jost*" pitchFamily="34" charset="0"/>
                <a:ea typeface="Jost*" pitchFamily="34" charset="-122"/>
                <a:cs typeface="Jost*" pitchFamily="34" charset="-120"/>
              </a:rPr>
              <a:t>c</a:t>
            </a:r>
            <a:endParaRPr lang="en-US" dirty="0"/>
          </a:p>
        </p:txBody>
      </p:sp>
      <p:sp>
        <p:nvSpPr>
          <p:cNvPr id="11" name="Object 10"/>
          <p:cNvSpPr/>
          <p:nvPr/>
        </p:nvSpPr>
        <p:spPr>
          <a:xfrm>
            <a:off x="5961160" y="2971057"/>
            <a:ext cx="262276" cy="831671"/>
          </a:xfrm>
          <a:prstGeom prst="ellipse">
            <a:avLst/>
          </a:prstGeom>
          <a:noFill/>
          <a:ln w="38100">
            <a:solidFill>
              <a:srgbClr val="F80505"/>
            </a:solidFill>
            <a:prstDash val="solid"/>
            <a:miter lim="800000"/>
          </a:ln>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3780121" y="818945"/>
            <a:ext cx="8310377" cy="426613"/>
          </a:xfrm>
          <a:prstGeom prst="rect">
            <a:avLst/>
          </a:prstGeom>
          <a:noFill/>
        </p:spPr>
        <p:txBody>
          <a:bodyPr wrap="square" lIns="0" tIns="0" rIns="0" bIns="0" rtlCol="0" anchor="t"/>
          <a:lstStyle/>
          <a:p>
            <a:pPr algn="ctr">
              <a:lnSpc>
                <a:spcPts val="3360"/>
              </a:lnSpc>
              <a:spcBef>
                <a:spcPts val="1294"/>
              </a:spcBef>
              <a:buNone/>
            </a:pPr>
            <a:r>
              <a:rPr lang="en-US" sz="3000" kern="0" spc="90" dirty="0">
                <a:solidFill>
                  <a:srgbClr val="000000"/>
                </a:solidFill>
                <a:latin typeface="Jost*" pitchFamily="34" charset="0"/>
                <a:ea typeface="Jost*" pitchFamily="34" charset="-122"/>
                <a:cs typeface="Jost*" pitchFamily="34" charset="-120"/>
              </a:rPr>
              <a:t>BEST MODEL</a:t>
            </a:r>
            <a:endParaRPr lang="en-US" dirty="0"/>
          </a:p>
        </p:txBody>
      </p:sp>
      <p:sp>
        <p:nvSpPr>
          <p:cNvPr id="3" name="Object 2"/>
          <p:cNvSpPr/>
          <p:nvPr/>
        </p:nvSpPr>
        <p:spPr>
          <a:xfrm>
            <a:off x="3780121" y="1383517"/>
            <a:ext cx="8310377" cy="274251"/>
          </a:xfrm>
          <a:prstGeom prst="rect">
            <a:avLst/>
          </a:prstGeom>
          <a:noFill/>
        </p:spPr>
        <p:txBody>
          <a:bodyPr wrap="square" lIns="0" tIns="0" rIns="0" bIns="0" rtlCol="0" anchor="t"/>
          <a:lstStyle/>
          <a:p>
            <a:pPr algn="ctr">
              <a:lnSpc>
                <a:spcPts val="2195"/>
              </a:lnSpc>
              <a:spcBef>
                <a:spcPts val="1065"/>
              </a:spcBef>
              <a:buNone/>
            </a:pPr>
            <a:r>
              <a:rPr lang="en-US" sz="1650" b="1" kern="0" spc="50" dirty="0">
                <a:solidFill>
                  <a:srgbClr val="000000">
                    <a:alpha val="80000"/>
                  </a:srgbClr>
                </a:solidFill>
                <a:latin typeface="Jost*" pitchFamily="34" charset="0"/>
                <a:ea typeface="Jost*" pitchFamily="34" charset="-122"/>
                <a:cs typeface="Jost*" pitchFamily="34" charset="-120"/>
              </a:rPr>
              <a:t>Data Split Test (last 20 days), Train 80%, Validate 20%</a:t>
            </a:r>
            <a:endParaRPr lang="en-US" dirty="0"/>
          </a:p>
        </p:txBody>
      </p:sp>
      <p:pic>
        <p:nvPicPr>
          <p:cNvPr id="4" name="Object 3" descr="preencoded.png"/>
          <p:cNvPicPr>
            <a:picLocks noChangeAspect="1"/>
          </p:cNvPicPr>
          <p:nvPr/>
        </p:nvPicPr>
        <p:blipFill>
          <a:blip r:embed="rId3"/>
          <a:srcRect l="16398" r="16398"/>
          <a:stretch/>
        </p:blipFill>
        <p:spPr>
          <a:xfrm>
            <a:off x="0" y="0"/>
            <a:ext cx="3691257" cy="6865808"/>
          </a:xfrm>
          <a:prstGeom prst="rect">
            <a:avLst/>
          </a:prstGeom>
        </p:spPr>
      </p:pic>
      <p:sp>
        <p:nvSpPr>
          <p:cNvPr id="5" name="Object 4"/>
          <p:cNvSpPr/>
          <p:nvPr/>
        </p:nvSpPr>
        <p:spPr>
          <a:xfrm>
            <a:off x="4157865" y="2074343"/>
            <a:ext cx="7554956" cy="4258723"/>
          </a:xfrm>
          <a:prstGeom prst="roundRect">
            <a:avLst>
              <a:gd name="adj" fmla="val 4236"/>
            </a:avLst>
          </a:prstGeom>
          <a:noFill/>
          <a:ln w="25400">
            <a:solidFill>
              <a:srgbClr val="A4BAB7"/>
            </a:solidFill>
            <a:prstDash val="solid"/>
            <a:miter lim="800000"/>
          </a:ln>
        </p:spPr>
        <p:txBody>
          <a:bodyPr/>
          <a:lstStyle/>
          <a:p>
            <a:endParaRPr lang="en-US"/>
          </a:p>
        </p:txBody>
      </p:sp>
      <p:sp>
        <p:nvSpPr>
          <p:cNvPr id="6" name="Object 5"/>
          <p:cNvSpPr/>
          <p:nvPr/>
        </p:nvSpPr>
        <p:spPr>
          <a:xfrm>
            <a:off x="4443544" y="2301101"/>
            <a:ext cx="7786633" cy="274251"/>
          </a:xfrm>
          <a:prstGeom prst="rect">
            <a:avLst/>
          </a:prstGeom>
          <a:noFill/>
        </p:spPr>
        <p:txBody>
          <a:bodyPr wrap="square" lIns="0" tIns="0" rIns="0" bIns="0" rtlCol="0" anchor="t"/>
          <a:lstStyle/>
          <a:p>
            <a:pPr algn="l">
              <a:lnSpc>
                <a:spcPts val="2169"/>
              </a:lnSpc>
              <a:buNone/>
            </a:pPr>
            <a:r>
              <a:rPr lang="en-US" sz="1721" kern="0" spc="52" dirty="0">
                <a:solidFill>
                  <a:srgbClr val="000000"/>
                </a:solidFill>
                <a:latin typeface="Jost*" pitchFamily="34" charset="0"/>
                <a:ea typeface="Jost*" pitchFamily="34" charset="-122"/>
                <a:cs typeface="Jost*" pitchFamily="34" charset="-120"/>
              </a:rPr>
              <a:t>Next Day Close</a:t>
            </a:r>
            <a:endParaRPr lang="en-US" dirty="0"/>
          </a:p>
        </p:txBody>
      </p:sp>
      <p:sp>
        <p:nvSpPr>
          <p:cNvPr id="7" name="Object 6"/>
          <p:cNvSpPr/>
          <p:nvPr/>
        </p:nvSpPr>
        <p:spPr>
          <a:xfrm>
            <a:off x="4443544" y="2814526"/>
            <a:ext cx="6484100" cy="3124292"/>
          </a:xfrm>
          <a:prstGeom prst="rect">
            <a:avLst/>
          </a:prstGeom>
          <a:noFill/>
        </p:spPr>
        <p:txBody>
          <a:bodyPr wrap="square" lIns="0" tIns="0" rIns="0" bIns="0" rtlCol="0" anchor="t"/>
          <a:lstStyle/>
          <a:p>
            <a:pPr marL="285750" indent="-285750" algn="l">
              <a:spcBef>
                <a:spcPts val="600"/>
              </a:spcBef>
              <a:spcAft>
                <a:spcPts val="600"/>
              </a:spcAft>
              <a:buFont typeface="Arial" panose="020B0604020202020204" pitchFamily="34" charset="0"/>
              <a:buChar char="•"/>
            </a:pPr>
            <a:r>
              <a:rPr lang="en-US" sz="1400" b="1" i="0" dirty="0">
                <a:solidFill>
                  <a:srgbClr val="0D0D0D"/>
                </a:solidFill>
                <a:effectLst/>
                <a:latin typeface="Söhne"/>
              </a:rPr>
              <a:t>Model Composition: </a:t>
            </a:r>
            <a:r>
              <a:rPr lang="en-US" sz="1400" i="0" dirty="0">
                <a:solidFill>
                  <a:srgbClr val="0D0D0D"/>
                </a:solidFill>
                <a:effectLst/>
                <a:latin typeface="Söhne"/>
              </a:rPr>
              <a:t>For "</a:t>
            </a:r>
            <a:r>
              <a:rPr lang="en-US" sz="1400" i="0" dirty="0" err="1">
                <a:solidFill>
                  <a:srgbClr val="0D0D0D"/>
                </a:solidFill>
                <a:effectLst/>
                <a:latin typeface="Söhne"/>
              </a:rPr>
              <a:t>cl_nxt</a:t>
            </a:r>
            <a:r>
              <a:rPr lang="en-US" sz="1400" i="0" dirty="0">
                <a:solidFill>
                  <a:srgbClr val="0D0D0D"/>
                </a:solidFill>
                <a:effectLst/>
                <a:latin typeface="Söhne"/>
              </a:rPr>
              <a:t>", a pipeline with polynomial feature engineering (degree 2) and Ridge regression (</a:t>
            </a:r>
            <a:r>
              <a:rPr lang="el-GR" sz="1400" i="0" dirty="0">
                <a:solidFill>
                  <a:srgbClr val="0D0D0D"/>
                </a:solidFill>
                <a:effectLst/>
                <a:latin typeface="Söhne"/>
              </a:rPr>
              <a:t>α=0.1) </a:t>
            </a:r>
            <a:r>
              <a:rPr lang="en-US" sz="1400" i="0" dirty="0">
                <a:solidFill>
                  <a:srgbClr val="0D0D0D"/>
                </a:solidFill>
                <a:effectLst/>
                <a:latin typeface="Söhne"/>
              </a:rPr>
              <a:t>is used to handle non-linear patterns and apply slight regularization.</a:t>
            </a:r>
          </a:p>
          <a:p>
            <a:pPr marL="285750" indent="-285750" algn="l">
              <a:spcBef>
                <a:spcPts val="600"/>
              </a:spcBef>
              <a:spcAft>
                <a:spcPts val="600"/>
              </a:spcAft>
              <a:buFont typeface="Arial" panose="020B0604020202020204" pitchFamily="34" charset="0"/>
              <a:buChar char="•"/>
            </a:pPr>
            <a:r>
              <a:rPr lang="en-US" sz="1400" b="1" i="0" dirty="0">
                <a:solidFill>
                  <a:srgbClr val="0D0D0D"/>
                </a:solidFill>
                <a:effectLst/>
                <a:latin typeface="Söhne"/>
              </a:rPr>
              <a:t>Performance Score: </a:t>
            </a:r>
            <a:r>
              <a:rPr lang="en-US" sz="1400" i="0" dirty="0">
                <a:solidFill>
                  <a:srgbClr val="0D0D0D"/>
                </a:solidFill>
                <a:effectLst/>
                <a:latin typeface="Söhne"/>
              </a:rPr>
              <a:t>The model achieved a best score of approximately -0.0000529, suggesting the score is a negated error metric used for model optimization.</a:t>
            </a:r>
          </a:p>
          <a:p>
            <a:pPr marL="285750" indent="-285750" algn="l">
              <a:spcBef>
                <a:spcPts val="600"/>
              </a:spcBef>
              <a:spcAft>
                <a:spcPts val="600"/>
              </a:spcAft>
              <a:buFont typeface="Arial" panose="020B0604020202020204" pitchFamily="34" charset="0"/>
              <a:buChar char="•"/>
            </a:pPr>
            <a:r>
              <a:rPr lang="en-US" sz="1400" b="1" i="0" dirty="0">
                <a:solidFill>
                  <a:srgbClr val="0D0D0D"/>
                </a:solidFill>
                <a:effectLst/>
                <a:latin typeface="Söhne"/>
              </a:rPr>
              <a:t>Optimal Parameters: </a:t>
            </a:r>
            <a:r>
              <a:rPr lang="en-US" sz="1400" i="0" dirty="0">
                <a:solidFill>
                  <a:srgbClr val="0D0D0D"/>
                </a:solidFill>
                <a:effectLst/>
                <a:latin typeface="Söhne"/>
              </a:rPr>
              <a:t>The configuration achieving this performance uses a Ridge regularization strength of 0.1 and generates polynomial features to the second degree, aimed at preventing overfitting while capturing complexity.</a:t>
            </a:r>
          </a:p>
          <a:p>
            <a:pPr marL="285750" indent="-285750" algn="l">
              <a:spcBef>
                <a:spcPts val="600"/>
              </a:spcBef>
              <a:spcAft>
                <a:spcPts val="600"/>
              </a:spcAft>
              <a:buFont typeface="Arial" panose="020B0604020202020204" pitchFamily="34" charset="0"/>
              <a:buChar char="•"/>
            </a:pPr>
            <a:r>
              <a:rPr lang="en-US" sz="1400" b="1" i="0" dirty="0">
                <a:solidFill>
                  <a:srgbClr val="0D0D0D"/>
                </a:solidFill>
                <a:effectLst/>
                <a:latin typeface="Söhne"/>
              </a:rPr>
              <a:t>Prediction Accuracy: </a:t>
            </a:r>
            <a:r>
              <a:rPr lang="en-US" sz="1400" i="0" dirty="0">
                <a:solidFill>
                  <a:srgbClr val="0D0D0D"/>
                </a:solidFill>
                <a:effectLst/>
                <a:latin typeface="Söhne"/>
              </a:rPr>
              <a:t>It reports a Mean Squared Error (MSE) of 222425.597 on test data, indicating the average squared prediction error and providing insight into the model's prediction quality.</a:t>
            </a:r>
          </a:p>
        </p:txBody>
      </p:sp>
    </p:spTree>
    <p:extLst>
      <p:ext uri="{BB962C8B-B14F-4D97-AF65-F5344CB8AC3E}">
        <p14:creationId xmlns:p14="http://schemas.microsoft.com/office/powerpoint/2010/main" val="1772054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99950"/>
            <a:ext cx="12188952" cy="426613"/>
          </a:xfrm>
          <a:prstGeom prst="rect">
            <a:avLst/>
          </a:prstGeom>
          <a:noFill/>
        </p:spPr>
        <p:txBody>
          <a:bodyPr wrap="square" lIns="0" tIns="0" rIns="0" bIns="0" rtlCol="0" anchor="t"/>
          <a:lstStyle/>
          <a:p>
            <a:pPr algn="ctr">
              <a:lnSpc>
                <a:spcPts val="3360"/>
              </a:lnSpc>
              <a:buNone/>
            </a:pPr>
            <a:r>
              <a:rPr lang="en-US" sz="3000" kern="0" spc="90" dirty="0">
                <a:solidFill>
                  <a:srgbClr val="000000"/>
                </a:solidFill>
                <a:latin typeface="Jost*" pitchFamily="34" charset="0"/>
                <a:ea typeface="Jost*" pitchFamily="34" charset="-122"/>
                <a:cs typeface="Jost*" pitchFamily="34" charset="-120"/>
              </a:rPr>
              <a:t>NEXT DAY CLOSE</a:t>
            </a:r>
            <a:endParaRPr lang="en-US" dirty="0"/>
          </a:p>
        </p:txBody>
      </p:sp>
      <p:sp>
        <p:nvSpPr>
          <p:cNvPr id="3" name="Object 2"/>
          <p:cNvSpPr/>
          <p:nvPr/>
        </p:nvSpPr>
        <p:spPr>
          <a:xfrm>
            <a:off x="8522744" y="1892263"/>
            <a:ext cx="3404991" cy="4329861"/>
          </a:xfrm>
          <a:prstGeom prst="rect">
            <a:avLst/>
          </a:prstGeom>
          <a:noFill/>
        </p:spPr>
        <p:txBody>
          <a:bodyPr wrap="square" lIns="0" tIns="0" rIns="0" bIns="0" rtlCol="0" anchor="t"/>
          <a:lstStyle/>
          <a:p>
            <a:pPr marL="242900" indent="-242900" algn="l">
              <a:lnSpc>
                <a:spcPts val="2552"/>
              </a:lnSpc>
              <a:buSzPct val="100000"/>
              <a:buChar char="•"/>
            </a:pPr>
            <a:r>
              <a:rPr lang="en-US" sz="2025" kern="0" spc="61" dirty="0">
                <a:solidFill>
                  <a:srgbClr val="000000"/>
                </a:solidFill>
                <a:latin typeface="Jost*" pitchFamily="34" charset="0"/>
                <a:ea typeface="Jost*" pitchFamily="34" charset="-122"/>
                <a:cs typeface="Jost*" pitchFamily="34" charset="-120"/>
              </a:rPr>
              <a:t>11 out of 20 times, the model was able to get the direction right.</a:t>
            </a:r>
          </a:p>
          <a:p>
            <a:pPr marL="242900" indent="-242900" algn="l">
              <a:lnSpc>
                <a:spcPts val="2552"/>
              </a:lnSpc>
              <a:spcBef>
                <a:spcPts val="1829"/>
              </a:spcBef>
              <a:buSzPct val="100000"/>
              <a:buChar char="•"/>
            </a:pPr>
            <a:r>
              <a:rPr lang="en-US" sz="2025" kern="0" spc="61" dirty="0">
                <a:solidFill>
                  <a:srgbClr val="000000"/>
                </a:solidFill>
                <a:latin typeface="Jost*" pitchFamily="34" charset="0"/>
                <a:ea typeface="Jost*" pitchFamily="34" charset="-122"/>
                <a:cs typeface="Jost*" pitchFamily="34" charset="-120"/>
              </a:rPr>
              <a:t>5 out of 20 times, the difference between actual and predicted values was les than 100 points.</a:t>
            </a:r>
          </a:p>
          <a:p>
            <a:pPr marL="242900" indent="-242900">
              <a:lnSpc>
                <a:spcPts val="2552"/>
              </a:lnSpc>
              <a:spcBef>
                <a:spcPts val="1829"/>
              </a:spcBef>
              <a:buSzPct val="100000"/>
              <a:buFontTx/>
              <a:buChar char="•"/>
            </a:pPr>
            <a:r>
              <a:rPr lang="en-US" sz="2025" kern="0" spc="61" dirty="0">
                <a:solidFill>
                  <a:srgbClr val="000000"/>
                </a:solidFill>
                <a:latin typeface="Jost*" pitchFamily="34" charset="0"/>
                <a:ea typeface="Jost*" pitchFamily="34" charset="-122"/>
                <a:cs typeface="Jost*" pitchFamily="34" charset="-120"/>
              </a:rPr>
              <a:t>6 out of 20 times, the difference between actual and predicted values was les than 200 points.</a:t>
            </a:r>
          </a:p>
        </p:txBody>
      </p:sp>
      <p:pic>
        <p:nvPicPr>
          <p:cNvPr id="4" name="Object 3" descr="preencoded.png"/>
          <p:cNvPicPr>
            <a:picLocks noChangeAspect="1"/>
          </p:cNvPicPr>
          <p:nvPr/>
        </p:nvPicPr>
        <p:blipFill>
          <a:blip r:embed="rId3"/>
          <a:srcRect l="949" t="-4498" r="949" b="-4498"/>
          <a:stretch/>
        </p:blipFill>
        <p:spPr>
          <a:xfrm>
            <a:off x="380905" y="1018920"/>
            <a:ext cx="7828051" cy="5662171"/>
          </a:xfrm>
          <a:prstGeom prst="rect">
            <a:avLst/>
          </a:prstGeom>
        </p:spPr>
      </p:pic>
      <p:sp>
        <p:nvSpPr>
          <p:cNvPr id="5" name="Object 4"/>
          <p:cNvSpPr/>
          <p:nvPr/>
        </p:nvSpPr>
        <p:spPr>
          <a:xfrm>
            <a:off x="1256985" y="4066158"/>
            <a:ext cx="1436126" cy="1734399"/>
          </a:xfrm>
          <a:prstGeom prst="ellipse">
            <a:avLst/>
          </a:prstGeom>
          <a:noFill/>
          <a:ln w="38100">
            <a:solidFill>
              <a:srgbClr val="F80505"/>
            </a:solidFill>
            <a:prstDash val="solid"/>
            <a:miter lim="800000"/>
          </a:ln>
        </p:spPr>
        <p:txBody>
          <a:bodyPr/>
          <a:lstStyle/>
          <a:p>
            <a:endParaRPr lang="en-US"/>
          </a:p>
        </p:txBody>
      </p:sp>
      <p:sp>
        <p:nvSpPr>
          <p:cNvPr id="6" name="Object 5"/>
          <p:cNvSpPr/>
          <p:nvPr/>
        </p:nvSpPr>
        <p:spPr>
          <a:xfrm>
            <a:off x="6913421" y="2161634"/>
            <a:ext cx="364152" cy="743758"/>
          </a:xfrm>
          <a:prstGeom prst="ellipse">
            <a:avLst/>
          </a:prstGeom>
          <a:noFill/>
          <a:ln w="38100">
            <a:solidFill>
              <a:srgbClr val="F80505"/>
            </a:solidFill>
            <a:prstDash val="solid"/>
            <a:miter lim="800000"/>
          </a:ln>
        </p:spPr>
        <p:txBody>
          <a:bodyPr/>
          <a:lstStyle/>
          <a:p>
            <a:endParaRPr lang="en-US"/>
          </a:p>
        </p:txBody>
      </p:sp>
      <p:sp>
        <p:nvSpPr>
          <p:cNvPr id="7" name="Object 6"/>
          <p:cNvSpPr/>
          <p:nvPr/>
        </p:nvSpPr>
        <p:spPr>
          <a:xfrm>
            <a:off x="5913546" y="3199600"/>
            <a:ext cx="653918" cy="1197155"/>
          </a:xfrm>
          <a:prstGeom prst="ellipse">
            <a:avLst/>
          </a:prstGeom>
          <a:noFill/>
          <a:ln w="38100">
            <a:solidFill>
              <a:srgbClr val="F80505"/>
            </a:solidFill>
            <a:prstDash val="solid"/>
            <a:miter lim="800000"/>
          </a:ln>
        </p:spPr>
        <p:txBody>
          <a:bodyPr/>
          <a:lstStyle/>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99950"/>
            <a:ext cx="12188952" cy="426613"/>
          </a:xfrm>
          <a:prstGeom prst="rect">
            <a:avLst/>
          </a:prstGeom>
          <a:noFill/>
        </p:spPr>
        <p:txBody>
          <a:bodyPr wrap="square" lIns="0" tIns="0" rIns="0" bIns="0" rtlCol="0" anchor="t"/>
          <a:lstStyle/>
          <a:p>
            <a:pPr algn="ctr">
              <a:lnSpc>
                <a:spcPts val="3360"/>
              </a:lnSpc>
              <a:buNone/>
            </a:pPr>
            <a:r>
              <a:rPr lang="en-US" sz="3000" kern="0" spc="90" dirty="0">
                <a:solidFill>
                  <a:srgbClr val="000000"/>
                </a:solidFill>
                <a:latin typeface="Jost*" pitchFamily="34" charset="0"/>
                <a:ea typeface="Jost*" pitchFamily="34" charset="-122"/>
                <a:cs typeface="Jost*" pitchFamily="34" charset="-120"/>
              </a:rPr>
              <a:t>CONCLUSION</a:t>
            </a:r>
            <a:endParaRPr lang="en-US" dirty="0"/>
          </a:p>
        </p:txBody>
      </p:sp>
      <p:sp>
        <p:nvSpPr>
          <p:cNvPr id="3" name="Object 2"/>
          <p:cNvSpPr/>
          <p:nvPr/>
        </p:nvSpPr>
        <p:spPr>
          <a:xfrm>
            <a:off x="7698622" y="1514096"/>
            <a:ext cx="4014199" cy="2385416"/>
          </a:xfrm>
          <a:prstGeom prst="rect">
            <a:avLst/>
          </a:prstGeom>
          <a:solidFill>
            <a:srgbClr val="EAE9E6"/>
          </a:solidFill>
        </p:spPr>
        <p:txBody>
          <a:bodyPr/>
          <a:lstStyle/>
          <a:p>
            <a:endParaRPr lang="en-US"/>
          </a:p>
        </p:txBody>
      </p:sp>
      <p:pic>
        <p:nvPicPr>
          <p:cNvPr id="4" name="Object 3" descr="preencoded.png"/>
          <p:cNvPicPr>
            <a:picLocks noChangeAspect="1"/>
          </p:cNvPicPr>
          <p:nvPr/>
        </p:nvPicPr>
        <p:blipFill>
          <a:blip r:embed="rId3"/>
          <a:srcRect l="808" t="9892" r="808" b="9892"/>
          <a:stretch/>
        </p:blipFill>
        <p:spPr>
          <a:xfrm>
            <a:off x="7698622" y="1514096"/>
            <a:ext cx="4014199" cy="2385416"/>
          </a:xfrm>
          <a:prstGeom prst="rect">
            <a:avLst/>
          </a:prstGeom>
        </p:spPr>
      </p:pic>
      <p:sp>
        <p:nvSpPr>
          <p:cNvPr id="5" name="Object 4"/>
          <p:cNvSpPr/>
          <p:nvPr/>
        </p:nvSpPr>
        <p:spPr>
          <a:xfrm>
            <a:off x="7698622" y="3994739"/>
            <a:ext cx="1959486" cy="2385416"/>
          </a:xfrm>
          <a:prstGeom prst="rect">
            <a:avLst/>
          </a:prstGeom>
          <a:solidFill>
            <a:srgbClr val="EAE9E6"/>
          </a:solidFill>
        </p:spPr>
        <p:txBody>
          <a:bodyPr/>
          <a:lstStyle/>
          <a:p>
            <a:endParaRPr lang="en-US"/>
          </a:p>
        </p:txBody>
      </p:sp>
      <p:pic>
        <p:nvPicPr>
          <p:cNvPr id="6" name="Object 5" descr="preencoded.png"/>
          <p:cNvPicPr>
            <a:picLocks noChangeAspect="1"/>
          </p:cNvPicPr>
          <p:nvPr/>
        </p:nvPicPr>
        <p:blipFill>
          <a:blip r:embed="rId4"/>
          <a:srcRect l="808" t="5087" r="808" b="5087"/>
          <a:stretch/>
        </p:blipFill>
        <p:spPr>
          <a:xfrm>
            <a:off x="7698622" y="3994739"/>
            <a:ext cx="1959486" cy="2385416"/>
          </a:xfrm>
          <a:prstGeom prst="rect">
            <a:avLst/>
          </a:prstGeom>
        </p:spPr>
      </p:pic>
      <p:sp>
        <p:nvSpPr>
          <p:cNvPr id="7" name="Object 6"/>
          <p:cNvSpPr/>
          <p:nvPr/>
        </p:nvSpPr>
        <p:spPr>
          <a:xfrm>
            <a:off x="9753335" y="3994739"/>
            <a:ext cx="1959486" cy="2385416"/>
          </a:xfrm>
          <a:prstGeom prst="rect">
            <a:avLst/>
          </a:prstGeom>
          <a:solidFill>
            <a:srgbClr val="EAE9E6"/>
          </a:solidFill>
        </p:spPr>
        <p:txBody>
          <a:bodyPr/>
          <a:lstStyle/>
          <a:p>
            <a:endParaRPr lang="en-US"/>
          </a:p>
        </p:txBody>
      </p:sp>
      <p:pic>
        <p:nvPicPr>
          <p:cNvPr id="8" name="Object 7" descr="preencoded.png"/>
          <p:cNvPicPr>
            <a:picLocks noChangeAspect="1"/>
          </p:cNvPicPr>
          <p:nvPr/>
        </p:nvPicPr>
        <p:blipFill>
          <a:blip r:embed="rId5"/>
          <a:srcRect l="22619" r="22619"/>
          <a:stretch/>
        </p:blipFill>
        <p:spPr>
          <a:xfrm>
            <a:off x="9753335" y="3994739"/>
            <a:ext cx="1959486" cy="2385416"/>
          </a:xfrm>
          <a:prstGeom prst="rect">
            <a:avLst/>
          </a:prstGeom>
        </p:spPr>
      </p:pic>
      <p:sp>
        <p:nvSpPr>
          <p:cNvPr id="9" name="Object 8"/>
          <p:cNvSpPr/>
          <p:nvPr/>
        </p:nvSpPr>
        <p:spPr>
          <a:xfrm>
            <a:off x="571359" y="1680318"/>
            <a:ext cx="6838436" cy="4207161"/>
          </a:xfrm>
          <a:prstGeom prst="rect">
            <a:avLst/>
          </a:prstGeom>
          <a:noFill/>
        </p:spPr>
        <p:txBody>
          <a:bodyPr wrap="square" lIns="0" tIns="0" rIns="0" bIns="0" rtlCol="0" anchor="t"/>
          <a:lstStyle/>
          <a:p>
            <a:pPr algn="l">
              <a:lnSpc>
                <a:spcPts val="2449"/>
              </a:lnSpc>
              <a:buSzPct val="100000"/>
            </a:pPr>
            <a:endParaRPr lang="en-US" sz="1944" kern="0" spc="59" dirty="0">
              <a:solidFill>
                <a:srgbClr val="000000"/>
              </a:solidFill>
              <a:latin typeface="Jost*" pitchFamily="34" charset="0"/>
              <a:ea typeface="Jost*" pitchFamily="34" charset="-122"/>
              <a:cs typeface="Jost*" pitchFamily="34" charset="-120"/>
            </a:endParaRPr>
          </a:p>
          <a:p>
            <a:pPr marL="342900" indent="-342900" algn="l">
              <a:lnSpc>
                <a:spcPts val="2449"/>
              </a:lnSpc>
              <a:buSzPct val="100000"/>
              <a:buFont typeface="Arial" panose="020B0604020202020204" pitchFamily="34" charset="0"/>
              <a:buChar char="•"/>
            </a:pPr>
            <a:r>
              <a:rPr lang="en-US" sz="2200" kern="0" spc="59" dirty="0">
                <a:solidFill>
                  <a:srgbClr val="000000"/>
                </a:solidFill>
                <a:latin typeface="Jost*" pitchFamily="34" charset="0"/>
                <a:ea typeface="Jost*" pitchFamily="34" charset="-122"/>
                <a:cs typeface="Jost*" pitchFamily="34" charset="-120"/>
              </a:rPr>
              <a:t>For next day </a:t>
            </a:r>
            <a:r>
              <a:rPr lang="en-US" sz="2200" b="1" kern="0" spc="59" dirty="0">
                <a:solidFill>
                  <a:srgbClr val="000000"/>
                </a:solidFill>
                <a:latin typeface="Jost*" pitchFamily="34" charset="0"/>
                <a:ea typeface="Jost*" pitchFamily="34" charset="-122"/>
                <a:cs typeface="Jost*" pitchFamily="34" charset="-120"/>
              </a:rPr>
              <a:t>open</a:t>
            </a:r>
            <a:r>
              <a:rPr lang="en-US" sz="2200" kern="0" spc="59" dirty="0">
                <a:solidFill>
                  <a:srgbClr val="000000"/>
                </a:solidFill>
                <a:latin typeface="Jost*" pitchFamily="34" charset="0"/>
                <a:ea typeface="Jost*" pitchFamily="34" charset="-122"/>
                <a:cs typeface="Jost*" pitchFamily="34" charset="-120"/>
              </a:rPr>
              <a:t> predictions, the model had an </a:t>
            </a:r>
            <a:r>
              <a:rPr lang="en-US" sz="2200" b="1" kern="0" spc="59" dirty="0">
                <a:solidFill>
                  <a:srgbClr val="000000"/>
                </a:solidFill>
                <a:latin typeface="Jost*" pitchFamily="34" charset="0"/>
                <a:ea typeface="Jost*" pitchFamily="34" charset="-122"/>
                <a:cs typeface="Jost*" pitchFamily="34" charset="-120"/>
              </a:rPr>
              <a:t>80%</a:t>
            </a:r>
            <a:r>
              <a:rPr lang="en-US" sz="2200" kern="0" spc="59" dirty="0">
                <a:solidFill>
                  <a:srgbClr val="000000"/>
                </a:solidFill>
                <a:latin typeface="Jost*" pitchFamily="34" charset="0"/>
                <a:ea typeface="Jost*" pitchFamily="34" charset="-122"/>
                <a:cs typeface="Jost*" pitchFamily="34" charset="-120"/>
              </a:rPr>
              <a:t> success rate in </a:t>
            </a:r>
            <a:r>
              <a:rPr lang="en-US" sz="2200" b="1" kern="0" spc="59" dirty="0">
                <a:solidFill>
                  <a:srgbClr val="000000"/>
                </a:solidFill>
                <a:latin typeface="Jost*" pitchFamily="34" charset="0"/>
                <a:ea typeface="Jost*" pitchFamily="34" charset="-122"/>
                <a:cs typeface="Jost*" pitchFamily="34" charset="-120"/>
              </a:rPr>
              <a:t>direction</a:t>
            </a:r>
            <a:r>
              <a:rPr lang="en-US" sz="2200" kern="0" spc="59" dirty="0">
                <a:solidFill>
                  <a:srgbClr val="000000"/>
                </a:solidFill>
                <a:latin typeface="Jost*" pitchFamily="34" charset="0"/>
                <a:ea typeface="Jost*" pitchFamily="34" charset="-122"/>
                <a:cs typeface="Jost*" pitchFamily="34" charset="-120"/>
              </a:rPr>
              <a:t> and was within </a:t>
            </a:r>
            <a:r>
              <a:rPr lang="en-US" sz="2200" b="1" kern="0" spc="59" dirty="0">
                <a:solidFill>
                  <a:srgbClr val="000000"/>
                </a:solidFill>
                <a:latin typeface="Jost*" pitchFamily="34" charset="0"/>
                <a:ea typeface="Jost*" pitchFamily="34" charset="-122"/>
                <a:cs typeface="Jost*" pitchFamily="34" charset="-120"/>
              </a:rPr>
              <a:t>200 points 80% </a:t>
            </a:r>
            <a:r>
              <a:rPr lang="en-US" sz="2200" kern="0" spc="59" dirty="0">
                <a:solidFill>
                  <a:srgbClr val="000000"/>
                </a:solidFill>
                <a:latin typeface="Jost*" pitchFamily="34" charset="0"/>
                <a:ea typeface="Jost*" pitchFamily="34" charset="-122"/>
                <a:cs typeface="Jost*" pitchFamily="34" charset="-120"/>
              </a:rPr>
              <a:t>of the time.</a:t>
            </a:r>
          </a:p>
          <a:p>
            <a:pPr marL="342900" indent="-342900" algn="l">
              <a:lnSpc>
                <a:spcPts val="2449"/>
              </a:lnSpc>
              <a:buSzPct val="100000"/>
              <a:buFont typeface="Arial" panose="020B0604020202020204" pitchFamily="34" charset="0"/>
              <a:buChar char="•"/>
            </a:pPr>
            <a:r>
              <a:rPr lang="en-US" sz="2200" kern="0" spc="59" dirty="0">
                <a:solidFill>
                  <a:srgbClr val="000000"/>
                </a:solidFill>
                <a:latin typeface="Jost*" pitchFamily="34" charset="0"/>
                <a:ea typeface="Jost*" pitchFamily="34" charset="-122"/>
                <a:cs typeface="Jost*" pitchFamily="34" charset="-120"/>
              </a:rPr>
              <a:t>For next day high predictions, the model had a </a:t>
            </a:r>
            <a:r>
              <a:rPr lang="en-US" sz="2200" b="1" kern="0" spc="59" dirty="0">
                <a:solidFill>
                  <a:srgbClr val="000000"/>
                </a:solidFill>
                <a:latin typeface="Jost*" pitchFamily="34" charset="0"/>
                <a:ea typeface="Jost*" pitchFamily="34" charset="-122"/>
                <a:cs typeface="Jost*" pitchFamily="34" charset="-120"/>
              </a:rPr>
              <a:t>75% </a:t>
            </a:r>
            <a:r>
              <a:rPr lang="en-US" sz="2200" kern="0" spc="59" dirty="0">
                <a:solidFill>
                  <a:srgbClr val="000000"/>
                </a:solidFill>
                <a:latin typeface="Jost*" pitchFamily="34" charset="0"/>
                <a:ea typeface="Jost*" pitchFamily="34" charset="-122"/>
                <a:cs typeface="Jost*" pitchFamily="34" charset="-120"/>
              </a:rPr>
              <a:t>success rate in </a:t>
            </a:r>
            <a:r>
              <a:rPr lang="en-US" sz="2200" b="1" kern="0" spc="59" dirty="0">
                <a:solidFill>
                  <a:srgbClr val="000000"/>
                </a:solidFill>
                <a:latin typeface="Jost*" pitchFamily="34" charset="0"/>
                <a:ea typeface="Jost*" pitchFamily="34" charset="-122"/>
                <a:cs typeface="Jost*" pitchFamily="34" charset="-120"/>
              </a:rPr>
              <a:t>direction</a:t>
            </a:r>
            <a:r>
              <a:rPr lang="en-US" sz="2200" kern="0" spc="59" dirty="0">
                <a:solidFill>
                  <a:srgbClr val="000000"/>
                </a:solidFill>
                <a:latin typeface="Jost*" pitchFamily="34" charset="0"/>
                <a:ea typeface="Jost*" pitchFamily="34" charset="-122"/>
                <a:cs typeface="Jost*" pitchFamily="34" charset="-120"/>
              </a:rPr>
              <a:t> and was within </a:t>
            </a:r>
            <a:r>
              <a:rPr lang="en-US" sz="2200" b="1" kern="0" spc="59" dirty="0">
                <a:solidFill>
                  <a:srgbClr val="000000"/>
                </a:solidFill>
                <a:latin typeface="Jost*" pitchFamily="34" charset="0"/>
                <a:ea typeface="Jost*" pitchFamily="34" charset="-122"/>
                <a:cs typeface="Jost*" pitchFamily="34" charset="-120"/>
              </a:rPr>
              <a:t>200 points 40% </a:t>
            </a:r>
            <a:r>
              <a:rPr lang="en-US" sz="2200" kern="0" spc="59" dirty="0">
                <a:solidFill>
                  <a:srgbClr val="000000"/>
                </a:solidFill>
                <a:latin typeface="Jost*" pitchFamily="34" charset="0"/>
                <a:ea typeface="Jost*" pitchFamily="34" charset="-122"/>
                <a:cs typeface="Jost*" pitchFamily="34" charset="-120"/>
              </a:rPr>
              <a:t>of the time.</a:t>
            </a:r>
          </a:p>
          <a:p>
            <a:pPr marL="342900" indent="-342900" algn="l">
              <a:lnSpc>
                <a:spcPts val="2449"/>
              </a:lnSpc>
              <a:buSzPct val="100000"/>
              <a:buFont typeface="Arial" panose="020B0604020202020204" pitchFamily="34" charset="0"/>
              <a:buChar char="•"/>
            </a:pPr>
            <a:r>
              <a:rPr lang="en-US" sz="2200" kern="0" spc="59" dirty="0">
                <a:solidFill>
                  <a:srgbClr val="000000"/>
                </a:solidFill>
                <a:latin typeface="Jost*" pitchFamily="34" charset="0"/>
                <a:ea typeface="Jost*" pitchFamily="34" charset="-122"/>
                <a:cs typeface="Jost*" pitchFamily="34" charset="-120"/>
              </a:rPr>
              <a:t>For next day low predictions, the model had a </a:t>
            </a:r>
            <a:r>
              <a:rPr lang="en-US" sz="2200" b="1" kern="0" spc="59" dirty="0">
                <a:solidFill>
                  <a:srgbClr val="000000"/>
                </a:solidFill>
                <a:latin typeface="Jost*" pitchFamily="34" charset="0"/>
                <a:ea typeface="Jost*" pitchFamily="34" charset="-122"/>
                <a:cs typeface="Jost*" pitchFamily="34" charset="-120"/>
              </a:rPr>
              <a:t>75%</a:t>
            </a:r>
            <a:r>
              <a:rPr lang="en-US" sz="2200" kern="0" spc="59" dirty="0">
                <a:solidFill>
                  <a:srgbClr val="000000"/>
                </a:solidFill>
                <a:latin typeface="Jost*" pitchFamily="34" charset="0"/>
                <a:ea typeface="Jost*" pitchFamily="34" charset="-122"/>
                <a:cs typeface="Jost*" pitchFamily="34" charset="-120"/>
              </a:rPr>
              <a:t> success rate in </a:t>
            </a:r>
            <a:r>
              <a:rPr lang="en-US" sz="2200" b="1" kern="0" spc="59" dirty="0">
                <a:solidFill>
                  <a:srgbClr val="000000"/>
                </a:solidFill>
                <a:latin typeface="Jost*" pitchFamily="34" charset="0"/>
                <a:ea typeface="Jost*" pitchFamily="34" charset="-122"/>
                <a:cs typeface="Jost*" pitchFamily="34" charset="-120"/>
              </a:rPr>
              <a:t>direction</a:t>
            </a:r>
            <a:r>
              <a:rPr lang="en-US" sz="2200" kern="0" spc="59" dirty="0">
                <a:solidFill>
                  <a:srgbClr val="000000"/>
                </a:solidFill>
                <a:latin typeface="Jost*" pitchFamily="34" charset="0"/>
                <a:ea typeface="Jost*" pitchFamily="34" charset="-122"/>
                <a:cs typeface="Jost*" pitchFamily="34" charset="-120"/>
              </a:rPr>
              <a:t> and was within </a:t>
            </a:r>
            <a:r>
              <a:rPr lang="en-US" sz="2200" b="1" kern="0" spc="59" dirty="0">
                <a:solidFill>
                  <a:srgbClr val="000000"/>
                </a:solidFill>
                <a:latin typeface="Jost*" pitchFamily="34" charset="0"/>
                <a:ea typeface="Jost*" pitchFamily="34" charset="-122"/>
                <a:cs typeface="Jost*" pitchFamily="34" charset="-120"/>
              </a:rPr>
              <a:t>200 points 50% </a:t>
            </a:r>
            <a:r>
              <a:rPr lang="en-US" sz="2200" kern="0" spc="59" dirty="0">
                <a:solidFill>
                  <a:srgbClr val="000000"/>
                </a:solidFill>
                <a:latin typeface="Jost*" pitchFamily="34" charset="0"/>
                <a:ea typeface="Jost*" pitchFamily="34" charset="-122"/>
                <a:cs typeface="Jost*" pitchFamily="34" charset="-120"/>
              </a:rPr>
              <a:t>of the time.</a:t>
            </a:r>
          </a:p>
          <a:p>
            <a:pPr marL="342900" indent="-342900" algn="l">
              <a:lnSpc>
                <a:spcPts val="2449"/>
              </a:lnSpc>
              <a:buSzPct val="100000"/>
              <a:buFont typeface="Arial" panose="020B0604020202020204" pitchFamily="34" charset="0"/>
              <a:buChar char="•"/>
            </a:pPr>
            <a:r>
              <a:rPr lang="en-US" sz="2200" kern="0" spc="59" dirty="0">
                <a:solidFill>
                  <a:srgbClr val="000000"/>
                </a:solidFill>
                <a:latin typeface="Jost*" pitchFamily="34" charset="0"/>
                <a:ea typeface="Jost*" pitchFamily="34" charset="-122"/>
                <a:cs typeface="Jost*" pitchFamily="34" charset="-120"/>
              </a:rPr>
              <a:t>For next day close predictions, the model had a </a:t>
            </a:r>
            <a:r>
              <a:rPr lang="en-US" sz="2200" b="1" kern="0" spc="59" dirty="0">
                <a:solidFill>
                  <a:srgbClr val="000000"/>
                </a:solidFill>
                <a:latin typeface="Jost*" pitchFamily="34" charset="0"/>
                <a:ea typeface="Jost*" pitchFamily="34" charset="-122"/>
                <a:cs typeface="Jost*" pitchFamily="34" charset="-120"/>
              </a:rPr>
              <a:t>55%</a:t>
            </a:r>
            <a:r>
              <a:rPr lang="en-US" sz="2200" kern="0" spc="59" dirty="0">
                <a:solidFill>
                  <a:srgbClr val="000000"/>
                </a:solidFill>
                <a:latin typeface="Jost*" pitchFamily="34" charset="0"/>
                <a:ea typeface="Jost*" pitchFamily="34" charset="-122"/>
                <a:cs typeface="Jost*" pitchFamily="34" charset="-120"/>
              </a:rPr>
              <a:t> success rate in </a:t>
            </a:r>
            <a:r>
              <a:rPr lang="en-US" sz="2200" b="1" kern="0" spc="59" dirty="0">
                <a:solidFill>
                  <a:srgbClr val="000000"/>
                </a:solidFill>
                <a:latin typeface="Jost*" pitchFamily="34" charset="0"/>
                <a:ea typeface="Jost*" pitchFamily="34" charset="-122"/>
                <a:cs typeface="Jost*" pitchFamily="34" charset="-120"/>
              </a:rPr>
              <a:t>direction</a:t>
            </a:r>
            <a:r>
              <a:rPr lang="en-US" sz="2200" kern="0" spc="59" dirty="0">
                <a:solidFill>
                  <a:srgbClr val="000000"/>
                </a:solidFill>
                <a:latin typeface="Jost*" pitchFamily="34" charset="0"/>
                <a:ea typeface="Jost*" pitchFamily="34" charset="-122"/>
                <a:cs typeface="Jost*" pitchFamily="34" charset="-120"/>
              </a:rPr>
              <a:t> and was within </a:t>
            </a:r>
            <a:r>
              <a:rPr lang="en-US" sz="2200" b="1" kern="0" spc="59" dirty="0">
                <a:solidFill>
                  <a:srgbClr val="000000"/>
                </a:solidFill>
                <a:latin typeface="Jost*" pitchFamily="34" charset="0"/>
                <a:ea typeface="Jost*" pitchFamily="34" charset="-122"/>
                <a:cs typeface="Jost*" pitchFamily="34" charset="-120"/>
              </a:rPr>
              <a:t>200 points 30% </a:t>
            </a:r>
            <a:r>
              <a:rPr lang="en-US" sz="2200" kern="0" spc="59" dirty="0">
                <a:solidFill>
                  <a:srgbClr val="000000"/>
                </a:solidFill>
                <a:latin typeface="Jost*" pitchFamily="34" charset="0"/>
                <a:ea typeface="Jost*" pitchFamily="34" charset="-122"/>
                <a:cs typeface="Jost*" pitchFamily="34" charset="-120"/>
              </a:rPr>
              <a:t>of the time.</a:t>
            </a:r>
            <a:endParaRPr lang="en-US" sz="22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5">
    <p:bg>
      <p:bgPr>
        <a:solidFill>
          <a:srgbClr val="071023"/>
        </a:solidFill>
        <a:effectLst/>
      </p:bgPr>
    </p:bg>
    <p:spTree>
      <p:nvGrpSpPr>
        <p:cNvPr id="1" name=""/>
        <p:cNvGrpSpPr/>
        <p:nvPr/>
      </p:nvGrpSpPr>
      <p:grpSpPr>
        <a:xfrm>
          <a:off x="0" y="0"/>
          <a:ext cx="0" cy="0"/>
          <a:chOff x="0" y="0"/>
          <a:chExt cx="0" cy="0"/>
        </a:xfrm>
      </p:grpSpPr>
      <p:sp>
        <p:nvSpPr>
          <p:cNvPr id="2" name="Object 1"/>
          <p:cNvSpPr/>
          <p:nvPr/>
        </p:nvSpPr>
        <p:spPr>
          <a:xfrm>
            <a:off x="6094476" y="95226"/>
            <a:ext cx="5999250" cy="6665833"/>
          </a:xfrm>
          <a:prstGeom prst="rect">
            <a:avLst/>
          </a:prstGeom>
          <a:solidFill>
            <a:srgbClr val="A4BAB7"/>
          </a:solidFill>
        </p:spPr>
        <p:txBody>
          <a:bodyPr/>
          <a:lstStyle/>
          <a:p>
            <a:endParaRPr lang="en-US"/>
          </a:p>
        </p:txBody>
      </p:sp>
      <p:pic>
        <p:nvPicPr>
          <p:cNvPr id="3" name="Object 2" descr="preencoded.png"/>
          <p:cNvPicPr>
            <a:picLocks noChangeAspect="1"/>
          </p:cNvPicPr>
          <p:nvPr/>
        </p:nvPicPr>
        <p:blipFill>
          <a:blip r:embed="rId3"/>
          <a:srcRect l="16857" r="23143"/>
          <a:stretch/>
        </p:blipFill>
        <p:spPr>
          <a:xfrm>
            <a:off x="6094476" y="95226"/>
            <a:ext cx="5999250" cy="6665833"/>
          </a:xfrm>
          <a:prstGeom prst="rect">
            <a:avLst/>
          </a:prstGeom>
        </p:spPr>
      </p:pic>
      <p:sp>
        <p:nvSpPr>
          <p:cNvPr id="4" name="Object 3"/>
          <p:cNvSpPr/>
          <p:nvPr/>
        </p:nvSpPr>
        <p:spPr>
          <a:xfrm>
            <a:off x="1130335" y="3133894"/>
            <a:ext cx="3833806" cy="594211"/>
          </a:xfrm>
          <a:prstGeom prst="rect">
            <a:avLst/>
          </a:prstGeom>
          <a:noFill/>
        </p:spPr>
        <p:txBody>
          <a:bodyPr wrap="square" lIns="0" tIns="0" rIns="0" bIns="0" rtlCol="0" anchor="t"/>
          <a:lstStyle/>
          <a:p>
            <a:pPr algn="ctr">
              <a:lnSpc>
                <a:spcPts val="4725"/>
              </a:lnSpc>
              <a:buNone/>
            </a:pPr>
            <a:r>
              <a:rPr lang="en-US" sz="4500" b="1" kern="0" spc="135" dirty="0">
                <a:solidFill>
                  <a:srgbClr val="A4BAB7"/>
                </a:solidFill>
                <a:latin typeface="Jost*" pitchFamily="34" charset="0"/>
                <a:ea typeface="Jost*" pitchFamily="34" charset="-122"/>
                <a:cs typeface="Jost*" pitchFamily="34" charset="-120"/>
              </a:rPr>
              <a:t>THANK YOU</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95226" y="95226"/>
            <a:ext cx="5812606" cy="6665833"/>
          </a:xfrm>
          <a:prstGeom prst="rect">
            <a:avLst/>
          </a:prstGeom>
          <a:solidFill>
            <a:srgbClr val="EAE9E6"/>
          </a:solidFill>
        </p:spPr>
        <p:txBody>
          <a:bodyPr/>
          <a:lstStyle/>
          <a:p>
            <a:endParaRPr lang="en-US"/>
          </a:p>
        </p:txBody>
      </p:sp>
      <p:sp>
        <p:nvSpPr>
          <p:cNvPr id="3" name="Object 2"/>
          <p:cNvSpPr/>
          <p:nvPr/>
        </p:nvSpPr>
        <p:spPr>
          <a:xfrm>
            <a:off x="2343511" y="2904398"/>
            <a:ext cx="1310327" cy="0"/>
          </a:xfrm>
          <a:prstGeom prst="line">
            <a:avLst/>
          </a:prstGeom>
          <a:noFill/>
          <a:ln w="12700">
            <a:solidFill>
              <a:srgbClr val="000000">
                <a:alpha val="20000"/>
              </a:srgbClr>
            </a:solidFill>
            <a:prstDash val="solid"/>
            <a:miter lim="800000"/>
          </a:ln>
        </p:spPr>
        <p:txBody>
          <a:bodyPr/>
          <a:lstStyle/>
          <a:p>
            <a:endParaRPr lang="en-US"/>
          </a:p>
        </p:txBody>
      </p:sp>
      <p:sp>
        <p:nvSpPr>
          <p:cNvPr id="4" name="Object 3"/>
          <p:cNvSpPr/>
          <p:nvPr/>
        </p:nvSpPr>
        <p:spPr>
          <a:xfrm>
            <a:off x="115985" y="3218645"/>
            <a:ext cx="5765375" cy="426613"/>
          </a:xfrm>
          <a:prstGeom prst="rect">
            <a:avLst/>
          </a:prstGeom>
          <a:noFill/>
        </p:spPr>
        <p:txBody>
          <a:bodyPr wrap="square" lIns="0" tIns="0" rIns="0" bIns="0" rtlCol="0" anchor="t"/>
          <a:lstStyle/>
          <a:p>
            <a:pPr algn="ctr">
              <a:lnSpc>
                <a:spcPts val="3360"/>
              </a:lnSpc>
              <a:spcBef>
                <a:spcPts val="1617"/>
              </a:spcBef>
              <a:buNone/>
            </a:pPr>
            <a:r>
              <a:rPr lang="en-US" sz="3000" b="1" kern="0" spc="90" dirty="0">
                <a:solidFill>
                  <a:srgbClr val="A4BAB7"/>
                </a:solidFill>
                <a:latin typeface="Jost*" pitchFamily="34" charset="0"/>
                <a:ea typeface="Jost*" pitchFamily="34" charset="-122"/>
                <a:cs typeface="Jost*" pitchFamily="34" charset="-120"/>
              </a:rPr>
              <a:t>AGENDA</a:t>
            </a:r>
            <a:endParaRPr lang="en-US" dirty="0"/>
          </a:p>
        </p:txBody>
      </p:sp>
      <p:sp>
        <p:nvSpPr>
          <p:cNvPr id="5" name="Object 4"/>
          <p:cNvSpPr/>
          <p:nvPr/>
        </p:nvSpPr>
        <p:spPr>
          <a:xfrm>
            <a:off x="2343511" y="3847138"/>
            <a:ext cx="1310327" cy="0"/>
          </a:xfrm>
          <a:prstGeom prst="line">
            <a:avLst/>
          </a:prstGeom>
          <a:noFill/>
          <a:ln w="12700">
            <a:solidFill>
              <a:srgbClr val="000000">
                <a:alpha val="20000"/>
              </a:srgbClr>
            </a:solidFill>
            <a:prstDash val="solid"/>
            <a:miter lim="800000"/>
          </a:ln>
        </p:spPr>
        <p:txBody>
          <a:bodyPr/>
          <a:lstStyle/>
          <a:p>
            <a:endParaRPr lang="en-US"/>
          </a:p>
        </p:txBody>
      </p:sp>
      <p:sp>
        <p:nvSpPr>
          <p:cNvPr id="6" name="Object 5"/>
          <p:cNvSpPr/>
          <p:nvPr/>
        </p:nvSpPr>
        <p:spPr>
          <a:xfrm>
            <a:off x="6574416" y="1849888"/>
            <a:ext cx="5547497" cy="3155796"/>
          </a:xfrm>
          <a:prstGeom prst="rect">
            <a:avLst/>
          </a:prstGeom>
          <a:noFill/>
        </p:spPr>
        <p:txBody>
          <a:bodyPr wrap="square" lIns="0" tIns="0" rIns="0" bIns="0" rtlCol="0" anchor="t"/>
          <a:lstStyle/>
          <a:p>
            <a:pPr marL="242900" indent="-242900" algn="l">
              <a:lnSpc>
                <a:spcPts val="3062"/>
              </a:lnSpc>
              <a:buSzPct val="100000"/>
              <a:buFont typeface="+mj-lt"/>
              <a:buAutoNum type="arabicPeriod"/>
            </a:pPr>
            <a:r>
              <a:rPr lang="en-US" sz="2430" kern="0" spc="73" dirty="0">
                <a:solidFill>
                  <a:srgbClr val="000000"/>
                </a:solidFill>
                <a:latin typeface="Jost*" pitchFamily="34" charset="0"/>
                <a:ea typeface="Jost*" pitchFamily="34" charset="-122"/>
                <a:cs typeface="Jost*" pitchFamily="34" charset="-120"/>
              </a:rPr>
              <a:t>Problem Statement</a:t>
            </a:r>
          </a:p>
          <a:p>
            <a:pPr marL="242900" indent="-242900" algn="l">
              <a:lnSpc>
                <a:spcPts val="3062"/>
              </a:lnSpc>
              <a:spcBef>
                <a:spcPts val="2341"/>
              </a:spcBef>
              <a:buSzPct val="100000"/>
              <a:buFont typeface="+mj-lt"/>
              <a:buAutoNum type="arabicPeriod"/>
            </a:pPr>
            <a:r>
              <a:rPr lang="en-US" sz="2430" kern="0" spc="73" dirty="0">
                <a:solidFill>
                  <a:srgbClr val="000000"/>
                </a:solidFill>
                <a:latin typeface="Jost*" pitchFamily="34" charset="0"/>
                <a:ea typeface="Jost*" pitchFamily="34" charset="-122"/>
                <a:cs typeface="Jost*" pitchFamily="34" charset="-120"/>
              </a:rPr>
              <a:t>Data Overview</a:t>
            </a:r>
          </a:p>
          <a:p>
            <a:pPr marL="242900" indent="-242900" algn="l">
              <a:lnSpc>
                <a:spcPts val="3062"/>
              </a:lnSpc>
              <a:spcBef>
                <a:spcPts val="2341"/>
              </a:spcBef>
              <a:buSzPct val="100000"/>
              <a:buFont typeface="+mj-lt"/>
              <a:buAutoNum type="arabicPeriod"/>
            </a:pPr>
            <a:r>
              <a:rPr lang="en-US" sz="2430" kern="0" spc="73" dirty="0">
                <a:solidFill>
                  <a:srgbClr val="000000"/>
                </a:solidFill>
                <a:latin typeface="Jost*" pitchFamily="34" charset="0"/>
                <a:ea typeface="Jost*" pitchFamily="34" charset="-122"/>
                <a:cs typeface="Jost*" pitchFamily="34" charset="-120"/>
              </a:rPr>
              <a:t>Data Exploration</a:t>
            </a:r>
          </a:p>
          <a:p>
            <a:pPr marL="242900" indent="-242900" algn="l">
              <a:lnSpc>
                <a:spcPts val="3062"/>
              </a:lnSpc>
              <a:spcBef>
                <a:spcPts val="2341"/>
              </a:spcBef>
              <a:buSzPct val="100000"/>
              <a:buFont typeface="+mj-lt"/>
              <a:buAutoNum type="arabicPeriod"/>
            </a:pPr>
            <a:r>
              <a:rPr lang="en-US" sz="2430" kern="0" spc="73" dirty="0">
                <a:solidFill>
                  <a:srgbClr val="000000"/>
                </a:solidFill>
                <a:latin typeface="Jost*" pitchFamily="34" charset="0"/>
                <a:ea typeface="Jost*" pitchFamily="34" charset="-122"/>
                <a:cs typeface="Jost*" pitchFamily="34" charset="-120"/>
              </a:rPr>
              <a:t>Modelling</a:t>
            </a:r>
          </a:p>
          <a:p>
            <a:pPr marL="242900" indent="-242900" algn="l">
              <a:lnSpc>
                <a:spcPts val="3062"/>
              </a:lnSpc>
              <a:spcBef>
                <a:spcPts val="2341"/>
              </a:spcBef>
              <a:buSzPct val="100000"/>
              <a:buFont typeface="+mj-lt"/>
              <a:buAutoNum type="arabicPeriod"/>
            </a:pPr>
            <a:r>
              <a:rPr lang="en-US" sz="2430" kern="0" spc="73" dirty="0">
                <a:solidFill>
                  <a:srgbClr val="000000"/>
                </a:solidFill>
                <a:latin typeface="Jost*" pitchFamily="34" charset="0"/>
                <a:ea typeface="Jost*" pitchFamily="34" charset="-122"/>
                <a:cs typeface="Jost*" pitchFamily="34" charset="-120"/>
              </a:rPr>
              <a:t>Results</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189944" y="0"/>
            <a:ext cx="0" cy="274320"/>
          </a:xfrm>
          <a:prstGeom prst="rect">
            <a:avLst/>
          </a:prstGeom>
          <a:noFill/>
        </p:spPr>
        <p:txBody>
          <a:bodyPr/>
          <a:lstStyle/>
          <a:p>
            <a:endParaRPr lang="en-US"/>
          </a:p>
        </p:txBody>
      </p:sp>
      <p:sp>
        <p:nvSpPr>
          <p:cNvPr id="3" name="Object 2"/>
          <p:cNvSpPr/>
          <p:nvPr/>
        </p:nvSpPr>
        <p:spPr>
          <a:xfrm>
            <a:off x="4313746" y="399950"/>
            <a:ext cx="7751412" cy="426613"/>
          </a:xfrm>
          <a:prstGeom prst="rect">
            <a:avLst/>
          </a:prstGeom>
          <a:noFill/>
        </p:spPr>
        <p:txBody>
          <a:bodyPr wrap="square" lIns="0" tIns="0" rIns="0" bIns="0" rtlCol="0" anchor="t"/>
          <a:lstStyle/>
          <a:p>
            <a:pPr algn="ctr">
              <a:lnSpc>
                <a:spcPts val="3360"/>
              </a:lnSpc>
              <a:buNone/>
            </a:pPr>
            <a:r>
              <a:rPr lang="en-US" sz="3000" kern="0" spc="90" dirty="0">
                <a:solidFill>
                  <a:srgbClr val="000000"/>
                </a:solidFill>
                <a:latin typeface="Jost*" pitchFamily="34" charset="0"/>
                <a:ea typeface="Jost*" pitchFamily="34" charset="-122"/>
                <a:cs typeface="Jost*" pitchFamily="34" charset="-120"/>
              </a:rPr>
              <a:t>PROBLEM STATEMENT</a:t>
            </a:r>
            <a:endParaRPr lang="en-US" dirty="0"/>
          </a:p>
        </p:txBody>
      </p:sp>
      <p:sp>
        <p:nvSpPr>
          <p:cNvPr id="4" name="Object 3"/>
          <p:cNvSpPr/>
          <p:nvPr/>
        </p:nvSpPr>
        <p:spPr>
          <a:xfrm>
            <a:off x="0" y="0"/>
            <a:ext cx="4199475" cy="6865808"/>
          </a:xfrm>
          <a:prstGeom prst="rect">
            <a:avLst/>
          </a:prstGeom>
          <a:solidFill>
            <a:srgbClr val="EAE9E6"/>
          </a:solidFill>
        </p:spPr>
        <p:txBody>
          <a:bodyPr/>
          <a:lstStyle/>
          <a:p>
            <a:endParaRPr lang="en-US"/>
          </a:p>
        </p:txBody>
      </p:sp>
      <p:pic>
        <p:nvPicPr>
          <p:cNvPr id="5" name="Object 4" descr="preencoded.png"/>
          <p:cNvPicPr>
            <a:picLocks noChangeAspect="1"/>
          </p:cNvPicPr>
          <p:nvPr/>
        </p:nvPicPr>
        <p:blipFill>
          <a:blip r:embed="rId3"/>
          <a:srcRect l="4100" t="-28394" b="-28394"/>
          <a:stretch/>
        </p:blipFill>
        <p:spPr>
          <a:xfrm>
            <a:off x="0" y="0"/>
            <a:ext cx="4199475" cy="6865808"/>
          </a:xfrm>
          <a:prstGeom prst="rect">
            <a:avLst/>
          </a:prstGeom>
        </p:spPr>
      </p:pic>
      <p:sp>
        <p:nvSpPr>
          <p:cNvPr id="6" name="Object 5"/>
          <p:cNvSpPr/>
          <p:nvPr/>
        </p:nvSpPr>
        <p:spPr>
          <a:xfrm>
            <a:off x="4951762" y="1747996"/>
            <a:ext cx="7122919" cy="3187935"/>
          </a:xfrm>
          <a:prstGeom prst="rect">
            <a:avLst/>
          </a:prstGeom>
          <a:noFill/>
        </p:spPr>
        <p:txBody>
          <a:bodyPr wrap="square" lIns="0" tIns="0" rIns="0" bIns="0" rtlCol="0" anchor="t"/>
          <a:lstStyle/>
          <a:p>
            <a:pPr marL="242900" indent="-242900" algn="l">
              <a:lnSpc>
                <a:spcPts val="1907"/>
              </a:lnSpc>
              <a:buSzPct val="100000"/>
              <a:buChar char="•"/>
            </a:pPr>
            <a:r>
              <a:rPr lang="en-US" sz="1514" kern="0" spc="46" dirty="0">
                <a:solidFill>
                  <a:srgbClr val="000000"/>
                </a:solidFill>
                <a:latin typeface="Jost*" pitchFamily="34" charset="0"/>
                <a:ea typeface="Jost*" pitchFamily="34" charset="-122"/>
                <a:cs typeface="Jost*" pitchFamily="34" charset="-120"/>
              </a:rPr>
              <a:t>The project aimed to develop a sophisticated algorithmic trading system for BankNifty, leveraging a machine learning model to predict market trends and guide trading decisions using historical data.</a:t>
            </a:r>
          </a:p>
          <a:p>
            <a:pPr marL="242900" indent="-242900" algn="l">
              <a:lnSpc>
                <a:spcPts val="1907"/>
              </a:lnSpc>
              <a:spcBef>
                <a:spcPts val="1367"/>
              </a:spcBef>
              <a:buSzPct val="100000"/>
              <a:buChar char="•"/>
            </a:pPr>
            <a:r>
              <a:rPr lang="en-US" sz="1514" kern="0" spc="46" dirty="0">
                <a:solidFill>
                  <a:srgbClr val="000000"/>
                </a:solidFill>
                <a:latin typeface="Jost*" pitchFamily="34" charset="0"/>
                <a:ea typeface="Jost*" pitchFamily="34" charset="-122"/>
                <a:cs typeface="Jost*" pitchFamily="34" charset="-120"/>
              </a:rPr>
              <a:t>Originally planned to include Cumulative Open Interest (COI) as a key indicator of market sentiment, the team was limited to using OHLC (open, high, low, close) and Volume data due to data availability issues.</a:t>
            </a:r>
          </a:p>
          <a:p>
            <a:pPr marL="242900" indent="-242900" algn="l">
              <a:lnSpc>
                <a:spcPts val="1907"/>
              </a:lnSpc>
              <a:spcBef>
                <a:spcPts val="1367"/>
              </a:spcBef>
              <a:buSzPct val="100000"/>
              <a:buChar char="•"/>
            </a:pPr>
            <a:r>
              <a:rPr lang="en-US" sz="1514" kern="0" spc="46" dirty="0">
                <a:solidFill>
                  <a:srgbClr val="000000"/>
                </a:solidFill>
                <a:latin typeface="Jost*" pitchFamily="34" charset="0"/>
                <a:ea typeface="Jost*" pitchFamily="34" charset="-122"/>
                <a:cs typeface="Jost*" pitchFamily="34" charset="-120"/>
              </a:rPr>
              <a:t>Additionally, the data's frequency had to be reduced from 5-minute intervals to daily because of the lack of available volume data. Despite these challenges, the project pursued various machine learning models, such as Random Forest, Gradient Boosting, and LSTM networks, focusing on daily OHLC and Volume data to identify patterns signaling significant market movements.</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189955" y="0"/>
            <a:ext cx="0" cy="274320"/>
          </a:xfrm>
          <a:prstGeom prst="rect">
            <a:avLst/>
          </a:prstGeom>
          <a:noFill/>
        </p:spPr>
        <p:txBody>
          <a:bodyPr/>
          <a:lstStyle/>
          <a:p>
            <a:endParaRPr lang="en-US"/>
          </a:p>
        </p:txBody>
      </p:sp>
      <p:sp>
        <p:nvSpPr>
          <p:cNvPr id="3" name="Object 2"/>
          <p:cNvSpPr/>
          <p:nvPr/>
        </p:nvSpPr>
        <p:spPr>
          <a:xfrm>
            <a:off x="4313746" y="399950"/>
            <a:ext cx="7751412" cy="426613"/>
          </a:xfrm>
          <a:prstGeom prst="rect">
            <a:avLst/>
          </a:prstGeom>
          <a:noFill/>
        </p:spPr>
        <p:txBody>
          <a:bodyPr wrap="square" lIns="0" tIns="0" rIns="0" bIns="0" rtlCol="0" anchor="t"/>
          <a:lstStyle/>
          <a:p>
            <a:pPr algn="ctr">
              <a:lnSpc>
                <a:spcPts val="3360"/>
              </a:lnSpc>
              <a:buNone/>
            </a:pPr>
            <a:r>
              <a:rPr lang="en-US" sz="3000" kern="0" spc="90" dirty="0">
                <a:solidFill>
                  <a:srgbClr val="000000"/>
                </a:solidFill>
                <a:latin typeface="Jost*" pitchFamily="34" charset="0"/>
                <a:ea typeface="Jost*" pitchFamily="34" charset="-122"/>
                <a:cs typeface="Jost*" pitchFamily="34" charset="-120"/>
              </a:rPr>
              <a:t>DATA OVERVIEW</a:t>
            </a:r>
            <a:endParaRPr lang="en-US" dirty="0"/>
          </a:p>
        </p:txBody>
      </p:sp>
      <p:sp>
        <p:nvSpPr>
          <p:cNvPr id="4" name="Object 3"/>
          <p:cNvSpPr/>
          <p:nvPr/>
        </p:nvSpPr>
        <p:spPr>
          <a:xfrm>
            <a:off x="0" y="0"/>
            <a:ext cx="4199475" cy="6865808"/>
          </a:xfrm>
          <a:prstGeom prst="rect">
            <a:avLst/>
          </a:prstGeom>
          <a:solidFill>
            <a:srgbClr val="EAE9E6"/>
          </a:solidFill>
        </p:spPr>
        <p:txBody>
          <a:bodyPr/>
          <a:lstStyle/>
          <a:p>
            <a:endParaRPr lang="en-US"/>
          </a:p>
        </p:txBody>
      </p:sp>
      <p:pic>
        <p:nvPicPr>
          <p:cNvPr id="5" name="Object 4" descr="preencoded.png"/>
          <p:cNvPicPr>
            <a:picLocks noChangeAspect="1"/>
          </p:cNvPicPr>
          <p:nvPr/>
        </p:nvPicPr>
        <p:blipFill>
          <a:blip r:embed="rId3"/>
          <a:srcRect l="27989" r="27989"/>
          <a:stretch/>
        </p:blipFill>
        <p:spPr>
          <a:xfrm>
            <a:off x="0" y="0"/>
            <a:ext cx="4199475" cy="6865808"/>
          </a:xfrm>
          <a:prstGeom prst="rect">
            <a:avLst/>
          </a:prstGeom>
        </p:spPr>
      </p:pic>
      <p:sp>
        <p:nvSpPr>
          <p:cNvPr id="6" name="Object 5"/>
          <p:cNvSpPr/>
          <p:nvPr/>
        </p:nvSpPr>
        <p:spPr>
          <a:xfrm>
            <a:off x="4666083" y="1514096"/>
            <a:ext cx="7046738" cy="4866058"/>
          </a:xfrm>
          <a:prstGeom prst="roundRect">
            <a:avLst>
              <a:gd name="adj" fmla="val 1127"/>
            </a:avLst>
          </a:prstGeom>
          <a:noFill/>
          <a:ln w="25400">
            <a:solidFill>
              <a:srgbClr val="A4BAB7"/>
            </a:solidFill>
            <a:prstDash val="solid"/>
            <a:miter lim="800000"/>
          </a:ln>
        </p:spPr>
        <p:txBody>
          <a:bodyPr/>
          <a:lstStyle/>
          <a:p>
            <a:endParaRPr lang="en-US"/>
          </a:p>
        </p:txBody>
      </p:sp>
      <p:sp>
        <p:nvSpPr>
          <p:cNvPr id="7" name="Object 6"/>
          <p:cNvSpPr/>
          <p:nvPr/>
        </p:nvSpPr>
        <p:spPr>
          <a:xfrm>
            <a:off x="4951762" y="1717166"/>
            <a:ext cx="7227668" cy="380905"/>
          </a:xfrm>
          <a:prstGeom prst="rect">
            <a:avLst/>
          </a:prstGeom>
          <a:noFill/>
        </p:spPr>
        <p:txBody>
          <a:bodyPr wrap="square" lIns="0" tIns="0" rIns="0" bIns="0" rtlCol="0" anchor="t"/>
          <a:lstStyle/>
          <a:p>
            <a:pPr algn="l">
              <a:lnSpc>
                <a:spcPts val="3036"/>
              </a:lnSpc>
              <a:buNone/>
            </a:pPr>
            <a:r>
              <a:rPr lang="en-US" sz="2410" kern="0" spc="72" dirty="0">
                <a:solidFill>
                  <a:srgbClr val="000000"/>
                </a:solidFill>
                <a:latin typeface="Jost*" pitchFamily="34" charset="0"/>
                <a:ea typeface="Jost*" pitchFamily="34" charset="-122"/>
                <a:cs typeface="Jost*" pitchFamily="34" charset="-120"/>
              </a:rPr>
              <a:t>From: 02-April-2007</a:t>
            </a:r>
            <a:endParaRPr lang="en-US" dirty="0"/>
          </a:p>
        </p:txBody>
      </p:sp>
      <p:sp>
        <p:nvSpPr>
          <p:cNvPr id="8" name="Object 7"/>
          <p:cNvSpPr/>
          <p:nvPr/>
        </p:nvSpPr>
        <p:spPr>
          <a:xfrm>
            <a:off x="4951762" y="2226626"/>
            <a:ext cx="7227668" cy="380905"/>
          </a:xfrm>
          <a:prstGeom prst="rect">
            <a:avLst/>
          </a:prstGeom>
          <a:noFill/>
        </p:spPr>
        <p:txBody>
          <a:bodyPr wrap="square" lIns="0" tIns="0" rIns="0" bIns="0" rtlCol="0" anchor="t"/>
          <a:lstStyle/>
          <a:p>
            <a:pPr algn="l">
              <a:lnSpc>
                <a:spcPts val="3036"/>
              </a:lnSpc>
              <a:spcBef>
                <a:spcPts val="993"/>
              </a:spcBef>
              <a:buNone/>
            </a:pPr>
            <a:r>
              <a:rPr lang="en-US" sz="2410" kern="0" spc="72" dirty="0">
                <a:solidFill>
                  <a:srgbClr val="000000"/>
                </a:solidFill>
                <a:latin typeface="Jost*" pitchFamily="34" charset="0"/>
                <a:ea typeface="Jost*" pitchFamily="34" charset="-122"/>
                <a:cs typeface="Jost*" pitchFamily="34" charset="-120"/>
              </a:rPr>
              <a:t>To: 06-March-2024</a:t>
            </a:r>
            <a:endParaRPr lang="en-US" dirty="0"/>
          </a:p>
        </p:txBody>
      </p:sp>
      <p:sp>
        <p:nvSpPr>
          <p:cNvPr id="9" name="Object 8"/>
          <p:cNvSpPr/>
          <p:nvPr/>
        </p:nvSpPr>
        <p:spPr>
          <a:xfrm>
            <a:off x="4951762" y="2736086"/>
            <a:ext cx="7227668" cy="380905"/>
          </a:xfrm>
          <a:prstGeom prst="rect">
            <a:avLst/>
          </a:prstGeom>
          <a:noFill/>
        </p:spPr>
        <p:txBody>
          <a:bodyPr wrap="square" lIns="0" tIns="0" rIns="0" bIns="0" rtlCol="0" anchor="t"/>
          <a:lstStyle/>
          <a:p>
            <a:pPr algn="l">
              <a:lnSpc>
                <a:spcPts val="3036"/>
              </a:lnSpc>
              <a:spcBef>
                <a:spcPts val="993"/>
              </a:spcBef>
              <a:buNone/>
            </a:pPr>
            <a:r>
              <a:rPr lang="en-US" sz="2410" kern="0" spc="72" dirty="0">
                <a:solidFill>
                  <a:srgbClr val="000000"/>
                </a:solidFill>
                <a:latin typeface="Jost*" pitchFamily="34" charset="0"/>
                <a:ea typeface="Jost*" pitchFamily="34" charset="-122"/>
                <a:cs typeface="Jost*" pitchFamily="34" charset="-120"/>
              </a:rPr>
              <a:t>Number of Datapoints: 4188</a:t>
            </a:r>
            <a:endParaRPr lang="en-US" dirty="0"/>
          </a:p>
        </p:txBody>
      </p:sp>
      <p:sp>
        <p:nvSpPr>
          <p:cNvPr id="10" name="Object 9"/>
          <p:cNvSpPr/>
          <p:nvPr/>
        </p:nvSpPr>
        <p:spPr>
          <a:xfrm>
            <a:off x="4951762" y="3245547"/>
            <a:ext cx="7227668" cy="380905"/>
          </a:xfrm>
          <a:prstGeom prst="rect">
            <a:avLst/>
          </a:prstGeom>
          <a:noFill/>
        </p:spPr>
        <p:txBody>
          <a:bodyPr wrap="square" lIns="0" tIns="0" rIns="0" bIns="0" rtlCol="0" anchor="t"/>
          <a:lstStyle/>
          <a:p>
            <a:pPr algn="l">
              <a:lnSpc>
                <a:spcPts val="3036"/>
              </a:lnSpc>
              <a:spcBef>
                <a:spcPts val="993"/>
              </a:spcBef>
              <a:buNone/>
            </a:pPr>
            <a:r>
              <a:rPr lang="en-US" sz="2410" kern="0" spc="72" dirty="0">
                <a:solidFill>
                  <a:srgbClr val="000000"/>
                </a:solidFill>
                <a:latin typeface="Jost*" pitchFamily="34" charset="0"/>
                <a:ea typeface="Jost*" pitchFamily="34" charset="-122"/>
                <a:cs typeface="Jost*" pitchFamily="34" charset="-120"/>
              </a:rPr>
              <a:t>Features: Open, High, Low, close, Volume</a:t>
            </a:r>
            <a:endParaRPr lang="en-US" dirty="0"/>
          </a:p>
        </p:txBody>
      </p:sp>
      <p:sp>
        <p:nvSpPr>
          <p:cNvPr id="11" name="Object 10"/>
          <p:cNvSpPr/>
          <p:nvPr/>
        </p:nvSpPr>
        <p:spPr>
          <a:xfrm>
            <a:off x="4951762" y="3755007"/>
            <a:ext cx="7227668" cy="1142714"/>
          </a:xfrm>
          <a:prstGeom prst="rect">
            <a:avLst/>
          </a:prstGeom>
          <a:noFill/>
        </p:spPr>
        <p:txBody>
          <a:bodyPr wrap="square" lIns="0" tIns="0" rIns="0" bIns="0" rtlCol="0" anchor="t"/>
          <a:lstStyle/>
          <a:p>
            <a:pPr algn="l">
              <a:lnSpc>
                <a:spcPts val="3036"/>
              </a:lnSpc>
              <a:spcBef>
                <a:spcPts val="993"/>
              </a:spcBef>
              <a:buNone/>
            </a:pPr>
            <a:r>
              <a:rPr lang="en-US" sz="2410" kern="0" spc="72" dirty="0">
                <a:solidFill>
                  <a:srgbClr val="000000"/>
                </a:solidFill>
                <a:latin typeface="Jost*" pitchFamily="34" charset="0"/>
                <a:ea typeface="Jost*" pitchFamily="34" charset="-122"/>
                <a:cs typeface="Jost*" pitchFamily="34" charset="-120"/>
              </a:rPr>
              <a:t>Technical Indicators: Simple and Exponential Moving Averages, VWAP, Macd, ADX, RSI, Highs, Lows, Average Volume, etc.</a:t>
            </a:r>
            <a:endParaRPr lang="en-US" dirty="0"/>
          </a:p>
        </p:txBody>
      </p:sp>
      <p:sp>
        <p:nvSpPr>
          <p:cNvPr id="12" name="Object 11"/>
          <p:cNvSpPr/>
          <p:nvPr/>
        </p:nvSpPr>
        <p:spPr>
          <a:xfrm>
            <a:off x="4951762" y="5026276"/>
            <a:ext cx="7227668" cy="380905"/>
          </a:xfrm>
          <a:prstGeom prst="rect">
            <a:avLst/>
          </a:prstGeom>
          <a:noFill/>
        </p:spPr>
        <p:txBody>
          <a:bodyPr wrap="square" lIns="0" tIns="0" rIns="0" bIns="0" rtlCol="0" anchor="t"/>
          <a:lstStyle/>
          <a:p>
            <a:pPr algn="l">
              <a:lnSpc>
                <a:spcPts val="3036"/>
              </a:lnSpc>
              <a:spcBef>
                <a:spcPts val="993"/>
              </a:spcBef>
              <a:buNone/>
            </a:pPr>
            <a:r>
              <a:rPr lang="en-US" sz="2410" kern="0" spc="72" dirty="0">
                <a:solidFill>
                  <a:srgbClr val="000000"/>
                </a:solidFill>
                <a:latin typeface="Jost*" pitchFamily="34" charset="0"/>
                <a:ea typeface="Jost*" pitchFamily="34" charset="-122"/>
                <a:cs typeface="Jost*" pitchFamily="34" charset="-120"/>
              </a:rPr>
              <a:t>Final Dataframe Shape: (3938, 32)</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99950"/>
            <a:ext cx="12188952" cy="426613"/>
          </a:xfrm>
          <a:prstGeom prst="rect">
            <a:avLst/>
          </a:prstGeom>
          <a:noFill/>
        </p:spPr>
        <p:txBody>
          <a:bodyPr wrap="square" lIns="0" tIns="0" rIns="0" bIns="0" rtlCol="0" anchor="t"/>
          <a:lstStyle/>
          <a:p>
            <a:pPr algn="ctr">
              <a:lnSpc>
                <a:spcPts val="3360"/>
              </a:lnSpc>
              <a:buNone/>
            </a:pPr>
            <a:r>
              <a:rPr lang="en-US" sz="3000" kern="0" spc="90" dirty="0">
                <a:solidFill>
                  <a:srgbClr val="000000"/>
                </a:solidFill>
                <a:latin typeface="Jost*" pitchFamily="34" charset="0"/>
                <a:ea typeface="Jost*" pitchFamily="34" charset="-122"/>
                <a:cs typeface="Jost*" pitchFamily="34" charset="-120"/>
              </a:rPr>
              <a:t>TRENDS</a:t>
            </a:r>
            <a:endParaRPr lang="en-US" dirty="0"/>
          </a:p>
        </p:txBody>
      </p:sp>
      <p:pic>
        <p:nvPicPr>
          <p:cNvPr id="3" name="Object 2" descr="preencoded.png"/>
          <p:cNvPicPr>
            <a:picLocks noChangeAspect="1"/>
          </p:cNvPicPr>
          <p:nvPr/>
        </p:nvPicPr>
        <p:blipFill>
          <a:blip r:embed="rId3"/>
          <a:srcRect/>
          <a:stretch/>
        </p:blipFill>
        <p:spPr>
          <a:xfrm>
            <a:off x="1028443" y="1228418"/>
            <a:ext cx="10443760" cy="4523586"/>
          </a:xfrm>
          <a:prstGeom prst="rect">
            <a:avLst/>
          </a:prstGeom>
        </p:spPr>
      </p:pic>
      <p:pic>
        <p:nvPicPr>
          <p:cNvPr id="1026" name="Picture 2" descr="Candlestick Chart Patterns in the Stock Market">
            <a:extLst>
              <a:ext uri="{FF2B5EF4-FFF2-40B4-BE49-F238E27FC236}">
                <a16:creationId xmlns:a16="http://schemas.microsoft.com/office/drawing/2014/main" id="{17D599D7-FE79-69A8-2A51-A8E3C2DC5C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381" t="23603" r="66821" b="38145"/>
          <a:stretch/>
        </p:blipFill>
        <p:spPr bwMode="auto">
          <a:xfrm>
            <a:off x="1235676" y="1258231"/>
            <a:ext cx="1172451" cy="13716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andlestick Chart Patterns in the Stock Market">
            <a:extLst>
              <a:ext uri="{FF2B5EF4-FFF2-40B4-BE49-F238E27FC236}">
                <a16:creationId xmlns:a16="http://schemas.microsoft.com/office/drawing/2014/main" id="{CEE1F0C0-B5B6-AF57-7B0A-D085A0BB0C0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5349" t="61855" r="2853" b="1474"/>
          <a:stretch/>
        </p:blipFill>
        <p:spPr bwMode="auto">
          <a:xfrm>
            <a:off x="2557849" y="1258232"/>
            <a:ext cx="1223010" cy="1371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99950"/>
            <a:ext cx="12188952" cy="426613"/>
          </a:xfrm>
          <a:prstGeom prst="rect">
            <a:avLst/>
          </a:prstGeom>
          <a:noFill/>
        </p:spPr>
        <p:txBody>
          <a:bodyPr wrap="square" lIns="0" tIns="0" rIns="0" bIns="0" rtlCol="0" anchor="t"/>
          <a:lstStyle/>
          <a:p>
            <a:pPr algn="ctr">
              <a:lnSpc>
                <a:spcPts val="3360"/>
              </a:lnSpc>
              <a:buNone/>
            </a:pPr>
            <a:r>
              <a:rPr lang="en-US" sz="3000" kern="0" spc="90" dirty="0">
                <a:solidFill>
                  <a:srgbClr val="000000"/>
                </a:solidFill>
                <a:latin typeface="Jost*" pitchFamily="34" charset="0"/>
                <a:ea typeface="Jost*" pitchFamily="34" charset="-122"/>
                <a:cs typeface="Jost*" pitchFamily="34" charset="-120"/>
              </a:rPr>
              <a:t>CORRELATIONS</a:t>
            </a:r>
            <a:endParaRPr lang="en-US" dirty="0"/>
          </a:p>
        </p:txBody>
      </p:sp>
      <p:pic>
        <p:nvPicPr>
          <p:cNvPr id="3" name="Object 2" descr="preencoded.png"/>
          <p:cNvPicPr>
            <a:picLocks noChangeAspect="1"/>
          </p:cNvPicPr>
          <p:nvPr/>
        </p:nvPicPr>
        <p:blipFill>
          <a:blip r:embed="rId3"/>
          <a:srcRect/>
          <a:stretch/>
        </p:blipFill>
        <p:spPr>
          <a:xfrm>
            <a:off x="628493" y="1076056"/>
            <a:ext cx="6131152" cy="5467898"/>
          </a:xfrm>
          <a:prstGeom prst="rect">
            <a:avLst/>
          </a:prstGeom>
        </p:spPr>
      </p:pic>
      <p:sp>
        <p:nvSpPr>
          <p:cNvPr id="4" name="Object 3"/>
          <p:cNvSpPr/>
          <p:nvPr/>
        </p:nvSpPr>
        <p:spPr>
          <a:xfrm>
            <a:off x="7608572" y="1277459"/>
            <a:ext cx="3770957" cy="213307"/>
          </a:xfrm>
          <a:prstGeom prst="rect">
            <a:avLst/>
          </a:prstGeom>
          <a:noFill/>
        </p:spPr>
        <p:txBody>
          <a:bodyPr wrap="square" lIns="0" tIns="0" rIns="0" bIns="0" rtlCol="0" anchor="t"/>
          <a:lstStyle/>
          <a:p>
            <a:pPr algn="l">
              <a:lnSpc>
                <a:spcPts val="1701"/>
              </a:lnSpc>
              <a:buNone/>
            </a:pPr>
            <a:r>
              <a:rPr lang="en-US" sz="1350" kern="0" spc="41" dirty="0">
                <a:solidFill>
                  <a:srgbClr val="000000">
                    <a:alpha val="80000"/>
                  </a:srgbClr>
                </a:solidFill>
                <a:latin typeface="Jost*" pitchFamily="34" charset="0"/>
                <a:ea typeface="Jost*" pitchFamily="34" charset="-122"/>
                <a:cs typeface="Jost*" pitchFamily="34" charset="-120"/>
              </a:rPr>
              <a:t>SIGNIFICANT</a:t>
            </a:r>
            <a:endParaRPr lang="en-US" dirty="0"/>
          </a:p>
        </p:txBody>
      </p:sp>
      <p:sp>
        <p:nvSpPr>
          <p:cNvPr id="5" name="Object 4"/>
          <p:cNvSpPr/>
          <p:nvPr/>
        </p:nvSpPr>
        <p:spPr>
          <a:xfrm>
            <a:off x="7608575" y="1726689"/>
            <a:ext cx="3428138" cy="4045208"/>
          </a:xfrm>
          <a:prstGeom prst="rect">
            <a:avLst/>
          </a:prstGeom>
          <a:solidFill>
            <a:srgbClr val="F8F8F8"/>
          </a:solidFill>
        </p:spPr>
        <p:txBody>
          <a:bodyPr wrap="square" rtlCol="0" anchor="ctr"/>
          <a:lstStyle/>
          <a:p>
            <a:pPr algn="l">
              <a:lnSpc>
                <a:spcPts val="2250"/>
              </a:lnSpc>
              <a:buNone/>
            </a:pPr>
            <a:r>
              <a:rPr lang="en-US" sz="1500" dirty="0">
                <a:solidFill>
                  <a:srgbClr val="657B83"/>
                </a:solidFill>
                <a:latin typeface="Courier" pitchFamily="34" charset="0"/>
                <a:ea typeface="Courier" pitchFamily="34" charset="-122"/>
                <a:cs typeface="Courier" pitchFamily="34" charset="-120"/>
              </a:rPr>
              <a:t>prev_close     0.999236</a:t>
            </a:r>
            <a:br>
              <a:rPr lang="en-US" sz="1500" dirty="0">
                <a:solidFill>
                  <a:srgbClr val="657B83"/>
                </a:solidFill>
                <a:latin typeface="Courier" pitchFamily="34" charset="0"/>
                <a:ea typeface="Courier" pitchFamily="34" charset="-122"/>
                <a:cs typeface="Courier" pitchFamily="34" charset="-120"/>
              </a:rPr>
            </a:br>
            <a:r>
              <a:rPr lang="en-US" sz="1500" dirty="0">
                <a:solidFill>
                  <a:srgbClr val="657B83"/>
                </a:solidFill>
                <a:latin typeface="Courier" pitchFamily="34" charset="0"/>
                <a:ea typeface="Courier" pitchFamily="34" charset="-122"/>
                <a:cs typeface="Courier" pitchFamily="34" charset="-120"/>
              </a:rPr>
              <a:t>sma_10         0.998453</a:t>
            </a:r>
            <a:br>
              <a:rPr lang="en-US" sz="1500" dirty="0">
                <a:solidFill>
                  <a:srgbClr val="657B83"/>
                </a:solidFill>
                <a:latin typeface="Courier" pitchFamily="34" charset="0"/>
                <a:ea typeface="Courier" pitchFamily="34" charset="-122"/>
                <a:cs typeface="Courier" pitchFamily="34" charset="-120"/>
              </a:rPr>
            </a:br>
            <a:r>
              <a:rPr lang="en-US" sz="1500" dirty="0">
                <a:solidFill>
                  <a:srgbClr val="657B83"/>
                </a:solidFill>
                <a:latin typeface="Courier" pitchFamily="34" charset="0"/>
                <a:ea typeface="Courier" pitchFamily="34" charset="-122"/>
                <a:cs typeface="Courier" pitchFamily="34" charset="-120"/>
              </a:rPr>
              <a:t>sma_20         0.997003</a:t>
            </a:r>
            <a:br>
              <a:rPr lang="en-US" sz="1500" dirty="0">
                <a:solidFill>
                  <a:srgbClr val="657B83"/>
                </a:solidFill>
                <a:latin typeface="Courier" pitchFamily="34" charset="0"/>
                <a:ea typeface="Courier" pitchFamily="34" charset="-122"/>
                <a:cs typeface="Courier" pitchFamily="34" charset="-120"/>
              </a:rPr>
            </a:br>
            <a:r>
              <a:rPr lang="en-US" sz="1500" dirty="0">
                <a:solidFill>
                  <a:srgbClr val="657B83"/>
                </a:solidFill>
                <a:latin typeface="Courier" pitchFamily="34" charset="0"/>
                <a:ea typeface="Courier" pitchFamily="34" charset="-122"/>
                <a:cs typeface="Courier" pitchFamily="34" charset="-120"/>
              </a:rPr>
              <a:t>ema_50         0.994717</a:t>
            </a:r>
            <a:br>
              <a:rPr lang="en-US" sz="1500" dirty="0">
                <a:solidFill>
                  <a:srgbClr val="657B83"/>
                </a:solidFill>
                <a:latin typeface="Courier" pitchFamily="34" charset="0"/>
                <a:ea typeface="Courier" pitchFamily="34" charset="-122"/>
                <a:cs typeface="Courier" pitchFamily="34" charset="-120"/>
              </a:rPr>
            </a:br>
            <a:r>
              <a:rPr lang="en-US" sz="1500" dirty="0">
                <a:solidFill>
                  <a:srgbClr val="657B83"/>
                </a:solidFill>
                <a:latin typeface="Courier" pitchFamily="34" charset="0"/>
                <a:ea typeface="Courier" pitchFamily="34" charset="-122"/>
                <a:cs typeface="Courier" pitchFamily="34" charset="-120"/>
              </a:rPr>
              <a:t>sma_50         0.992751</a:t>
            </a:r>
            <a:br>
              <a:rPr lang="en-US" sz="1500" dirty="0">
                <a:solidFill>
                  <a:srgbClr val="657B83"/>
                </a:solidFill>
                <a:latin typeface="Courier" pitchFamily="34" charset="0"/>
                <a:ea typeface="Courier" pitchFamily="34" charset="-122"/>
                <a:cs typeface="Courier" pitchFamily="34" charset="-120"/>
              </a:rPr>
            </a:br>
            <a:r>
              <a:rPr lang="en-US" sz="1500" dirty="0">
                <a:solidFill>
                  <a:srgbClr val="657B83"/>
                </a:solidFill>
                <a:latin typeface="Courier" pitchFamily="34" charset="0"/>
                <a:ea typeface="Courier" pitchFamily="34" charset="-122"/>
                <a:cs typeface="Courier" pitchFamily="34" charset="-120"/>
              </a:rPr>
              <a:t>ema_200d       0.984573</a:t>
            </a:r>
            <a:br>
              <a:rPr lang="en-US" sz="1500" dirty="0">
                <a:solidFill>
                  <a:srgbClr val="657B83"/>
                </a:solidFill>
                <a:latin typeface="Courier" pitchFamily="34" charset="0"/>
                <a:ea typeface="Courier" pitchFamily="34" charset="-122"/>
                <a:cs typeface="Courier" pitchFamily="34" charset="-120"/>
              </a:rPr>
            </a:br>
            <a:r>
              <a:rPr lang="en-US" sz="1500" dirty="0">
                <a:solidFill>
                  <a:srgbClr val="657B83"/>
                </a:solidFill>
                <a:latin typeface="Courier" pitchFamily="34" charset="0"/>
                <a:ea typeface="Courier" pitchFamily="34" charset="-122"/>
                <a:cs typeface="Courier" pitchFamily="34" charset="-120"/>
              </a:rPr>
              <a:t>hi_250d        0.976616</a:t>
            </a:r>
            <a:br>
              <a:rPr lang="en-US" sz="1500" dirty="0">
                <a:solidFill>
                  <a:srgbClr val="657B83"/>
                </a:solidFill>
                <a:latin typeface="Courier" pitchFamily="34" charset="0"/>
                <a:ea typeface="Courier" pitchFamily="34" charset="-122"/>
                <a:cs typeface="Courier" pitchFamily="34" charset="-120"/>
              </a:rPr>
            </a:br>
            <a:r>
              <a:rPr lang="en-US" sz="1500" dirty="0">
                <a:solidFill>
                  <a:srgbClr val="657B83"/>
                </a:solidFill>
                <a:latin typeface="Courier" pitchFamily="34" charset="0"/>
                <a:ea typeface="Courier" pitchFamily="34" charset="-122"/>
                <a:cs typeface="Courier" pitchFamily="34" charset="-120"/>
              </a:rPr>
              <a:t>lo_250d        0.953964</a:t>
            </a:r>
            <a:br>
              <a:rPr lang="en-US" sz="1500" dirty="0">
                <a:solidFill>
                  <a:srgbClr val="657B83"/>
                </a:solidFill>
                <a:latin typeface="Courier" pitchFamily="34" charset="0"/>
                <a:ea typeface="Courier" pitchFamily="34" charset="-122"/>
                <a:cs typeface="Courier" pitchFamily="34" charset="-120"/>
              </a:rPr>
            </a:br>
            <a:r>
              <a:rPr lang="en-US" sz="1500" dirty="0">
                <a:solidFill>
                  <a:srgbClr val="657B83"/>
                </a:solidFill>
                <a:latin typeface="Courier" pitchFamily="34" charset="0"/>
                <a:ea typeface="Courier" pitchFamily="34" charset="-122"/>
                <a:cs typeface="Courier" pitchFamily="34" charset="-120"/>
              </a:rPr>
              <a:t>ad_line        0.934636</a:t>
            </a:r>
            <a:br>
              <a:rPr lang="en-US" sz="1500" dirty="0">
                <a:solidFill>
                  <a:srgbClr val="657B83"/>
                </a:solidFill>
                <a:latin typeface="Courier" pitchFamily="34" charset="0"/>
                <a:ea typeface="Courier" pitchFamily="34" charset="-122"/>
                <a:cs typeface="Courier" pitchFamily="34" charset="-120"/>
              </a:rPr>
            </a:br>
            <a:r>
              <a:rPr lang="en-US" sz="1500" dirty="0">
                <a:solidFill>
                  <a:srgbClr val="657B83"/>
                </a:solidFill>
                <a:latin typeface="Courier" pitchFamily="34" charset="0"/>
                <a:ea typeface="Courier" pitchFamily="34" charset="-122"/>
                <a:cs typeface="Courier" pitchFamily="34" charset="-120"/>
              </a:rPr>
              <a:t>avgvol_200d    0.715903</a:t>
            </a:r>
            <a:br>
              <a:rPr lang="en-US" sz="1500" dirty="0">
                <a:solidFill>
                  <a:srgbClr val="657B83"/>
                </a:solidFill>
                <a:latin typeface="Courier" pitchFamily="34" charset="0"/>
                <a:ea typeface="Courier" pitchFamily="34" charset="-122"/>
                <a:cs typeface="Courier" pitchFamily="34" charset="-120"/>
              </a:rPr>
            </a:br>
            <a:r>
              <a:rPr lang="en-US" sz="1500" dirty="0">
                <a:solidFill>
                  <a:srgbClr val="657B83"/>
                </a:solidFill>
                <a:latin typeface="Courier" pitchFamily="34" charset="0"/>
                <a:ea typeface="Courier" pitchFamily="34" charset="-122"/>
                <a:cs typeface="Courier" pitchFamily="34" charset="-120"/>
              </a:rPr>
              <a:t>avgvol_50d     0.680600</a:t>
            </a:r>
            <a:br>
              <a:rPr lang="en-US" sz="1500" dirty="0">
                <a:solidFill>
                  <a:srgbClr val="657B83"/>
                </a:solidFill>
                <a:latin typeface="Courier" pitchFamily="34" charset="0"/>
                <a:ea typeface="Courier" pitchFamily="34" charset="-122"/>
                <a:cs typeface="Courier" pitchFamily="34" charset="-120"/>
              </a:rPr>
            </a:br>
            <a:r>
              <a:rPr lang="en-US" sz="1500" dirty="0">
                <a:solidFill>
                  <a:srgbClr val="657B83"/>
                </a:solidFill>
                <a:latin typeface="Courier" pitchFamily="34" charset="0"/>
                <a:ea typeface="Courier" pitchFamily="34" charset="-122"/>
                <a:cs typeface="Courier" pitchFamily="34" charset="-120"/>
              </a:rPr>
              <a:t>avgvol_14d     0.660639</a:t>
            </a:r>
            <a:br>
              <a:rPr lang="en-US" sz="1500" dirty="0">
                <a:solidFill>
                  <a:srgbClr val="657B83"/>
                </a:solidFill>
                <a:latin typeface="Courier" pitchFamily="34" charset="0"/>
                <a:ea typeface="Courier" pitchFamily="34" charset="-122"/>
                <a:cs typeface="Courier" pitchFamily="34" charset="-120"/>
              </a:rPr>
            </a:br>
            <a:r>
              <a:rPr lang="en-US" sz="1500" dirty="0">
                <a:solidFill>
                  <a:srgbClr val="657B83"/>
                </a:solidFill>
                <a:latin typeface="Courier" pitchFamily="34" charset="0"/>
                <a:ea typeface="Courier" pitchFamily="34" charset="-122"/>
                <a:cs typeface="Courier" pitchFamily="34" charset="-120"/>
              </a:rPr>
              <a:t>volume         0.602028</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9523" y="399950"/>
            <a:ext cx="12188952" cy="426613"/>
          </a:xfrm>
          <a:prstGeom prst="rect">
            <a:avLst/>
          </a:prstGeom>
          <a:noFill/>
        </p:spPr>
        <p:txBody>
          <a:bodyPr wrap="square" lIns="0" tIns="0" rIns="0" bIns="0" rtlCol="0" anchor="t"/>
          <a:lstStyle/>
          <a:p>
            <a:pPr algn="ctr">
              <a:lnSpc>
                <a:spcPts val="3360"/>
              </a:lnSpc>
              <a:buNone/>
            </a:pPr>
            <a:r>
              <a:rPr lang="en-US" sz="3000" kern="0" spc="90" dirty="0">
                <a:solidFill>
                  <a:srgbClr val="000000"/>
                </a:solidFill>
                <a:latin typeface="Jost*" pitchFamily="34" charset="0"/>
                <a:ea typeface="Jost*" pitchFamily="34" charset="-122"/>
                <a:cs typeface="Jost*" pitchFamily="34" charset="-120"/>
              </a:rPr>
              <a:t>HISTOGRAMS</a:t>
            </a:r>
            <a:endParaRPr lang="en-US" dirty="0"/>
          </a:p>
        </p:txBody>
      </p:sp>
      <p:pic>
        <p:nvPicPr>
          <p:cNvPr id="3" name="Object 2" descr="preencoded.png"/>
          <p:cNvPicPr>
            <a:picLocks noChangeAspect="1"/>
          </p:cNvPicPr>
          <p:nvPr/>
        </p:nvPicPr>
        <p:blipFill>
          <a:blip r:embed="rId3"/>
          <a:srcRect/>
          <a:stretch/>
        </p:blipFill>
        <p:spPr>
          <a:xfrm>
            <a:off x="685629" y="904649"/>
            <a:ext cx="5710174" cy="5671710"/>
          </a:xfrm>
          <a:prstGeom prst="rect">
            <a:avLst/>
          </a:prstGeom>
        </p:spPr>
      </p:pic>
      <p:sp>
        <p:nvSpPr>
          <p:cNvPr id="4" name="Object 3"/>
          <p:cNvSpPr/>
          <p:nvPr/>
        </p:nvSpPr>
        <p:spPr>
          <a:xfrm>
            <a:off x="6646788" y="1186518"/>
            <a:ext cx="5482945" cy="4639420"/>
          </a:xfrm>
          <a:prstGeom prst="rect">
            <a:avLst/>
          </a:prstGeom>
          <a:noFill/>
        </p:spPr>
        <p:txBody>
          <a:bodyPr wrap="square" lIns="0" tIns="0" rIns="0" bIns="0" rtlCol="0" anchor="t"/>
          <a:lstStyle/>
          <a:p>
            <a:pPr marL="242900" indent="-242900" algn="l">
              <a:lnSpc>
                <a:spcPts val="1890"/>
              </a:lnSpc>
              <a:buSzPct val="100000"/>
              <a:buChar char="•"/>
            </a:pPr>
            <a:r>
              <a:rPr lang="en-US" sz="1500" kern="0" spc="45" dirty="0">
                <a:solidFill>
                  <a:srgbClr val="0D0D0D"/>
                </a:solidFill>
                <a:latin typeface="Jost*" pitchFamily="34" charset="0"/>
                <a:ea typeface="Jost*" pitchFamily="34" charset="-122"/>
                <a:cs typeface="Jost*" pitchFamily="34" charset="-120"/>
              </a:rPr>
              <a:t>Open, high, low, close, SMA_10, SMA_20, SMA_50, EMA_50, EMA_200d, hi_250d, lo_250d, prev_close, and cl_nxt histograms are right-skewed, showing more low values than high.</a:t>
            </a:r>
          </a:p>
          <a:p>
            <a:pPr marL="242900" indent="-242900" algn="l">
              <a:lnSpc>
                <a:spcPts val="1890"/>
              </a:lnSpc>
              <a:spcBef>
                <a:spcPts val="2117"/>
              </a:spcBef>
              <a:buSzPct val="100000"/>
              <a:buChar char="•"/>
            </a:pPr>
            <a:r>
              <a:rPr lang="en-US" sz="1500" kern="0" spc="45" dirty="0">
                <a:solidFill>
                  <a:srgbClr val="0D0D0D"/>
                </a:solidFill>
                <a:latin typeface="Jost*" pitchFamily="34" charset="0"/>
                <a:ea typeface="Jost*" pitchFamily="34" charset="-122"/>
                <a:cs typeface="Jost*" pitchFamily="34" charset="-120"/>
              </a:rPr>
              <a:t>Volume, avgvol_50d, avgvol_200d, and avgvol_14d histograms are highly right-skewed, with a focus on lower volume values and rare high volume occurrences.</a:t>
            </a:r>
          </a:p>
          <a:p>
            <a:pPr marL="242900" indent="-242900" algn="l">
              <a:lnSpc>
                <a:spcPts val="1890"/>
              </a:lnSpc>
              <a:spcBef>
                <a:spcPts val="2117"/>
              </a:spcBef>
              <a:buSzPct val="100000"/>
              <a:buChar char="•"/>
            </a:pPr>
            <a:r>
              <a:rPr lang="en-US" sz="1500" kern="0" spc="45" dirty="0">
                <a:solidFill>
                  <a:srgbClr val="0D0D0D"/>
                </a:solidFill>
                <a:latin typeface="Jost*" pitchFamily="34" charset="0"/>
                <a:ea typeface="Jost*" pitchFamily="34" charset="-122"/>
                <a:cs typeface="Jost*" pitchFamily="34" charset="-120"/>
              </a:rPr>
              <a:t>The change_p histogram is normally distributed around 0, indicating symmetric fluctuations in price changes.</a:t>
            </a:r>
          </a:p>
          <a:p>
            <a:pPr marL="242900" indent="-242900" algn="l">
              <a:lnSpc>
                <a:spcPts val="1890"/>
              </a:lnSpc>
              <a:spcBef>
                <a:spcPts val="2117"/>
              </a:spcBef>
              <a:buSzPct val="100000"/>
              <a:buChar char="•"/>
            </a:pPr>
            <a:r>
              <a:rPr lang="en-US" sz="1500" kern="0" spc="45" dirty="0">
                <a:solidFill>
                  <a:srgbClr val="0D0D0D"/>
                </a:solidFill>
                <a:latin typeface="Jost*" pitchFamily="34" charset="0"/>
                <a:ea typeface="Jost*" pitchFamily="34" charset="-122"/>
                <a:cs typeface="Jost*" pitchFamily="34" charset="-120"/>
              </a:rPr>
              <a:t>RSI, stock_k, stock_d, DMP_14, and DMN_14 histograms display a uniform or slightly bimodal distribution, with data spread out but some clustering.</a:t>
            </a:r>
          </a:p>
          <a:p>
            <a:pPr marL="242900" indent="-242900" algn="l">
              <a:lnSpc>
                <a:spcPts val="1890"/>
              </a:lnSpc>
              <a:spcBef>
                <a:spcPts val="2117"/>
              </a:spcBef>
              <a:buSzPct val="100000"/>
              <a:buChar char="•"/>
            </a:pPr>
            <a:r>
              <a:rPr lang="en-US" sz="1500" kern="0" spc="45" dirty="0">
                <a:solidFill>
                  <a:srgbClr val="0D0D0D"/>
                </a:solidFill>
                <a:latin typeface="Jost*" pitchFamily="34" charset="0"/>
                <a:ea typeface="Jost*" pitchFamily="34" charset="-122"/>
                <a:cs typeface="Jost*" pitchFamily="34" charset="-120"/>
              </a:rPr>
              <a:t>MACD_12_26_9 and MACDh_12_26_9 histograms center around zero, with the MACD histogram slightly left-skewed, indicating a lean towards negative values.</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9523" y="399950"/>
            <a:ext cx="12188952" cy="426613"/>
          </a:xfrm>
          <a:prstGeom prst="rect">
            <a:avLst/>
          </a:prstGeom>
          <a:noFill/>
        </p:spPr>
        <p:txBody>
          <a:bodyPr wrap="square" lIns="0" tIns="0" rIns="0" bIns="0" rtlCol="0" anchor="t"/>
          <a:lstStyle/>
          <a:p>
            <a:pPr algn="ctr">
              <a:lnSpc>
                <a:spcPts val="3360"/>
              </a:lnSpc>
              <a:buNone/>
            </a:pPr>
            <a:r>
              <a:rPr lang="en-US" sz="3000" kern="0" spc="90" dirty="0">
                <a:solidFill>
                  <a:srgbClr val="000000"/>
                </a:solidFill>
                <a:latin typeface="Jost*" pitchFamily="34" charset="0"/>
                <a:ea typeface="Jost*" pitchFamily="34" charset="-122"/>
                <a:cs typeface="Jost*" pitchFamily="34" charset="-120"/>
              </a:rPr>
              <a:t>BOXPLOTS</a:t>
            </a:r>
            <a:endParaRPr lang="en-US" dirty="0"/>
          </a:p>
        </p:txBody>
      </p:sp>
      <p:sp>
        <p:nvSpPr>
          <p:cNvPr id="3" name="Object 2"/>
          <p:cNvSpPr/>
          <p:nvPr/>
        </p:nvSpPr>
        <p:spPr>
          <a:xfrm>
            <a:off x="5770707" y="1286982"/>
            <a:ext cx="6448992" cy="4815945"/>
          </a:xfrm>
          <a:prstGeom prst="rect">
            <a:avLst/>
          </a:prstGeom>
          <a:noFill/>
        </p:spPr>
        <p:txBody>
          <a:bodyPr wrap="square" lIns="0" tIns="0" rIns="0" bIns="0" rtlCol="0" anchor="t"/>
          <a:lstStyle/>
          <a:p>
            <a:pPr marL="242900" indent="-242900" algn="l">
              <a:lnSpc>
                <a:spcPts val="1701"/>
              </a:lnSpc>
              <a:buSzPct val="100000"/>
              <a:buChar char="•"/>
            </a:pPr>
            <a:r>
              <a:rPr lang="en-US" sz="1350" kern="0" spc="41" dirty="0">
                <a:solidFill>
                  <a:srgbClr val="000000"/>
                </a:solidFill>
                <a:latin typeface="Jost*" pitchFamily="34" charset="0"/>
                <a:ea typeface="Jost*" pitchFamily="34" charset="-122"/>
                <a:cs typeface="Jost*" pitchFamily="34" charset="-120"/>
              </a:rPr>
              <a:t>For ‘open’, ‘high’, ‘low’, ‘close’, ‘sma_10’, ‘sma_20’, ‘sma_50’, ‘ema_50’, ‘ema_200d’, ‘hi_250d’, ‘lo_250d’, ‘prev_close’, ‘wvap’, ‘stock_k’, and ‘stock_d’, the box plots show a relatively symmetrical distribution with the median line near the center of the box, suggesting a more or less even distribution of data around the median.</a:t>
            </a:r>
          </a:p>
          <a:p>
            <a:pPr marL="242900" indent="-242900" algn="l">
              <a:lnSpc>
                <a:spcPts val="1701"/>
              </a:lnSpc>
              <a:spcBef>
                <a:spcPts val="2199"/>
              </a:spcBef>
              <a:buSzPct val="100000"/>
              <a:buChar char="•"/>
            </a:pPr>
            <a:r>
              <a:rPr lang="en-US" sz="1350" kern="0" spc="41" dirty="0">
                <a:solidFill>
                  <a:srgbClr val="000000"/>
                </a:solidFill>
                <a:latin typeface="Jost*" pitchFamily="34" charset="0"/>
                <a:ea typeface="Jost*" pitchFamily="34" charset="-122"/>
                <a:cs typeface="Jost*" pitchFamily="34" charset="-120"/>
              </a:rPr>
              <a:t>The ‘volume’, ‘avgvol_50d’, ‘avgvol_200d’, and ‘avgvol_14d’ indicators have box plots with a line (median) closer to the bottom of the box, indicating a right-skewed distribution, with a few outliers indicating instances of extremely high volume.</a:t>
            </a:r>
          </a:p>
          <a:p>
            <a:pPr marL="242900" indent="-242900" algn="l">
              <a:lnSpc>
                <a:spcPts val="1701"/>
              </a:lnSpc>
              <a:spcBef>
                <a:spcPts val="2199"/>
              </a:spcBef>
              <a:buSzPct val="100000"/>
              <a:buChar char="•"/>
            </a:pPr>
            <a:r>
              <a:rPr lang="en-US" sz="1350" kern="0" spc="41" dirty="0">
                <a:solidFill>
                  <a:srgbClr val="000000"/>
                </a:solidFill>
                <a:latin typeface="Jost*" pitchFamily="34" charset="0"/>
                <a:ea typeface="Jost*" pitchFamily="34" charset="-122"/>
                <a:cs typeface="Jost*" pitchFamily="34" charset="-120"/>
              </a:rPr>
              <a:t>‘change_p’, ‘MACD_12_26_9’, ‘MACDh_12_26_9’, and ‘ADX_14’ display box plots with medians close to zero but with various spreads and outliers, indicating occasional extreme values or fluctuations from the typical range.</a:t>
            </a:r>
          </a:p>
          <a:p>
            <a:pPr marL="242900" indent="-242900" algn="l">
              <a:lnSpc>
                <a:spcPts val="1701"/>
              </a:lnSpc>
              <a:spcBef>
                <a:spcPts val="2199"/>
              </a:spcBef>
              <a:buSzPct val="100000"/>
              <a:buChar char="•"/>
            </a:pPr>
            <a:r>
              <a:rPr lang="en-US" sz="1350" kern="0" spc="41" dirty="0">
                <a:solidFill>
                  <a:srgbClr val="000000"/>
                </a:solidFill>
                <a:latin typeface="Jost*" pitchFamily="34" charset="0"/>
                <a:ea typeface="Jost*" pitchFamily="34" charset="-122"/>
                <a:cs typeface="Jost*" pitchFamily="34" charset="-120"/>
              </a:rPr>
              <a:t>The ‘rsi’ indicator’s box plot shows the median closer to the upper quartile, which might indicate a distribution that is slightly skewed towards higher values.</a:t>
            </a:r>
            <a:endParaRPr lang="en-US" dirty="0"/>
          </a:p>
        </p:txBody>
      </p:sp>
      <p:pic>
        <p:nvPicPr>
          <p:cNvPr id="4" name="Object 3" descr="preencoded.png"/>
          <p:cNvPicPr>
            <a:picLocks noChangeAspect="1"/>
          </p:cNvPicPr>
          <p:nvPr/>
        </p:nvPicPr>
        <p:blipFill>
          <a:blip r:embed="rId3"/>
          <a:srcRect t="250" b="250"/>
          <a:stretch/>
        </p:blipFill>
        <p:spPr>
          <a:xfrm>
            <a:off x="647538" y="980830"/>
            <a:ext cx="4716563" cy="564196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EAE9E6"/>
        </a:solidFill>
        <a:effectLst/>
      </p:bgPr>
    </p:bg>
    <p:spTree>
      <p:nvGrpSpPr>
        <p:cNvPr id="1" name=""/>
        <p:cNvGrpSpPr/>
        <p:nvPr/>
      </p:nvGrpSpPr>
      <p:grpSpPr>
        <a:xfrm>
          <a:off x="0" y="0"/>
          <a:ext cx="0" cy="0"/>
          <a:chOff x="0" y="0"/>
          <a:chExt cx="0" cy="0"/>
        </a:xfrm>
      </p:grpSpPr>
      <p:sp>
        <p:nvSpPr>
          <p:cNvPr id="2" name="Object 1"/>
          <p:cNvSpPr/>
          <p:nvPr/>
        </p:nvSpPr>
        <p:spPr>
          <a:xfrm>
            <a:off x="3780121" y="818945"/>
            <a:ext cx="8310377" cy="426613"/>
          </a:xfrm>
          <a:prstGeom prst="rect">
            <a:avLst/>
          </a:prstGeom>
          <a:noFill/>
        </p:spPr>
        <p:txBody>
          <a:bodyPr wrap="square" lIns="0" tIns="0" rIns="0" bIns="0" rtlCol="0" anchor="t"/>
          <a:lstStyle/>
          <a:p>
            <a:pPr algn="ctr">
              <a:lnSpc>
                <a:spcPts val="3360"/>
              </a:lnSpc>
              <a:spcBef>
                <a:spcPts val="1294"/>
              </a:spcBef>
              <a:buNone/>
            </a:pPr>
            <a:r>
              <a:rPr lang="en-US" sz="3000" kern="0" spc="90" dirty="0">
                <a:solidFill>
                  <a:srgbClr val="000000"/>
                </a:solidFill>
                <a:latin typeface="Jost*" pitchFamily="34" charset="0"/>
                <a:ea typeface="Jost*" pitchFamily="34" charset="-122"/>
                <a:cs typeface="Jost*" pitchFamily="34" charset="-120"/>
              </a:rPr>
              <a:t>IDENTIFYING MODEL</a:t>
            </a:r>
            <a:endParaRPr lang="en-US" dirty="0"/>
          </a:p>
        </p:txBody>
      </p:sp>
      <p:sp>
        <p:nvSpPr>
          <p:cNvPr id="3" name="Object 2"/>
          <p:cNvSpPr/>
          <p:nvPr/>
        </p:nvSpPr>
        <p:spPr>
          <a:xfrm>
            <a:off x="3780121" y="1383517"/>
            <a:ext cx="8310377" cy="274251"/>
          </a:xfrm>
          <a:prstGeom prst="rect">
            <a:avLst/>
          </a:prstGeom>
          <a:noFill/>
        </p:spPr>
        <p:txBody>
          <a:bodyPr wrap="square" lIns="0" tIns="0" rIns="0" bIns="0" rtlCol="0" anchor="t"/>
          <a:lstStyle/>
          <a:p>
            <a:pPr algn="ctr">
              <a:lnSpc>
                <a:spcPts val="2195"/>
              </a:lnSpc>
              <a:spcBef>
                <a:spcPts val="1065"/>
              </a:spcBef>
              <a:buNone/>
            </a:pPr>
            <a:r>
              <a:rPr lang="en-US" sz="1650" b="1" kern="0" spc="50" dirty="0">
                <a:solidFill>
                  <a:srgbClr val="000000">
                    <a:alpha val="80000"/>
                  </a:srgbClr>
                </a:solidFill>
                <a:latin typeface="Jost*" pitchFamily="34" charset="0"/>
                <a:ea typeface="Jost*" pitchFamily="34" charset="-122"/>
                <a:cs typeface="Jost*" pitchFamily="34" charset="-120"/>
              </a:rPr>
              <a:t>Data Split Test (last 20 days), Train 80%, Validate 20%</a:t>
            </a:r>
            <a:endParaRPr lang="en-US" dirty="0"/>
          </a:p>
        </p:txBody>
      </p:sp>
      <p:pic>
        <p:nvPicPr>
          <p:cNvPr id="4" name="Object 3" descr="preencoded.png"/>
          <p:cNvPicPr>
            <a:picLocks noChangeAspect="1"/>
          </p:cNvPicPr>
          <p:nvPr/>
        </p:nvPicPr>
        <p:blipFill>
          <a:blip r:embed="rId3"/>
          <a:srcRect l="16398" r="16398"/>
          <a:stretch/>
        </p:blipFill>
        <p:spPr>
          <a:xfrm>
            <a:off x="0" y="0"/>
            <a:ext cx="3691257" cy="6865808"/>
          </a:xfrm>
          <a:prstGeom prst="rect">
            <a:avLst/>
          </a:prstGeom>
        </p:spPr>
      </p:pic>
      <p:sp>
        <p:nvSpPr>
          <p:cNvPr id="5" name="Object 4"/>
          <p:cNvSpPr/>
          <p:nvPr/>
        </p:nvSpPr>
        <p:spPr>
          <a:xfrm>
            <a:off x="4157865" y="2074344"/>
            <a:ext cx="7554956" cy="1295076"/>
          </a:xfrm>
          <a:prstGeom prst="roundRect">
            <a:avLst>
              <a:gd name="adj" fmla="val 4236"/>
            </a:avLst>
          </a:prstGeom>
          <a:noFill/>
          <a:ln w="25400">
            <a:solidFill>
              <a:srgbClr val="A4BAB7"/>
            </a:solidFill>
            <a:prstDash val="solid"/>
            <a:miter lim="800000"/>
          </a:ln>
        </p:spPr>
        <p:txBody>
          <a:bodyPr/>
          <a:lstStyle/>
          <a:p>
            <a:endParaRPr lang="en-US"/>
          </a:p>
        </p:txBody>
      </p:sp>
      <p:sp>
        <p:nvSpPr>
          <p:cNvPr id="6" name="Object 5"/>
          <p:cNvSpPr/>
          <p:nvPr/>
        </p:nvSpPr>
        <p:spPr>
          <a:xfrm>
            <a:off x="4443544" y="2301101"/>
            <a:ext cx="7786633" cy="274251"/>
          </a:xfrm>
          <a:prstGeom prst="rect">
            <a:avLst/>
          </a:prstGeom>
          <a:noFill/>
        </p:spPr>
        <p:txBody>
          <a:bodyPr wrap="square" lIns="0" tIns="0" rIns="0" bIns="0" rtlCol="0" anchor="t"/>
          <a:lstStyle/>
          <a:p>
            <a:pPr algn="l">
              <a:lnSpc>
                <a:spcPts val="2169"/>
              </a:lnSpc>
              <a:buNone/>
            </a:pPr>
            <a:r>
              <a:rPr lang="en-US" sz="1721" kern="0" spc="52" dirty="0">
                <a:solidFill>
                  <a:srgbClr val="000000"/>
                </a:solidFill>
                <a:latin typeface="Jost*" pitchFamily="34" charset="0"/>
                <a:ea typeface="Jost*" pitchFamily="34" charset="-122"/>
                <a:cs typeface="Jost*" pitchFamily="34" charset="-120"/>
              </a:rPr>
              <a:t>LSTM</a:t>
            </a:r>
            <a:endParaRPr lang="en-US" dirty="0"/>
          </a:p>
        </p:txBody>
      </p:sp>
      <p:sp>
        <p:nvSpPr>
          <p:cNvPr id="7" name="Object 6"/>
          <p:cNvSpPr/>
          <p:nvPr/>
        </p:nvSpPr>
        <p:spPr>
          <a:xfrm>
            <a:off x="4443544" y="2678197"/>
            <a:ext cx="7786633" cy="205689"/>
          </a:xfrm>
          <a:prstGeom prst="rect">
            <a:avLst/>
          </a:prstGeom>
          <a:noFill/>
        </p:spPr>
        <p:txBody>
          <a:bodyPr wrap="square" lIns="0" tIns="0" rIns="0" bIns="0" rtlCol="0" anchor="t"/>
          <a:lstStyle/>
          <a:p>
            <a:pPr algn="l">
              <a:lnSpc>
                <a:spcPts val="1646"/>
              </a:lnSpc>
              <a:spcBef>
                <a:spcPts val="795"/>
              </a:spcBef>
              <a:buNone/>
            </a:pPr>
            <a:r>
              <a:rPr lang="en-US" sz="1238" kern="0" spc="37" dirty="0">
                <a:solidFill>
                  <a:srgbClr val="000000">
                    <a:alpha val="80000"/>
                  </a:srgbClr>
                </a:solidFill>
                <a:latin typeface="Jost*" pitchFamily="34" charset="0"/>
                <a:ea typeface="Jost*" pitchFamily="34" charset="-122"/>
                <a:cs typeface="Jost*" pitchFamily="34" charset="-120"/>
              </a:rPr>
              <a:t>Lookback 20 days, Layers 2 to 20, Units: 30 to 50, LR .01, .001, .001,  Epochs: 50</a:t>
            </a:r>
            <a:endParaRPr lang="en-US" dirty="0"/>
          </a:p>
        </p:txBody>
      </p:sp>
      <p:sp>
        <p:nvSpPr>
          <p:cNvPr id="8" name="Object 7"/>
          <p:cNvSpPr/>
          <p:nvPr/>
        </p:nvSpPr>
        <p:spPr>
          <a:xfrm>
            <a:off x="4443544" y="2927689"/>
            <a:ext cx="7786633" cy="205689"/>
          </a:xfrm>
          <a:prstGeom prst="rect">
            <a:avLst/>
          </a:prstGeom>
          <a:noFill/>
        </p:spPr>
        <p:txBody>
          <a:bodyPr wrap="square" lIns="0" tIns="0" rIns="0" bIns="0" rtlCol="0" anchor="t"/>
          <a:lstStyle/>
          <a:p>
            <a:pPr algn="l">
              <a:lnSpc>
                <a:spcPts val="1646"/>
              </a:lnSpc>
              <a:spcBef>
                <a:spcPts val="338"/>
              </a:spcBef>
              <a:buNone/>
            </a:pPr>
            <a:r>
              <a:rPr lang="en-US" sz="1238" kern="0" spc="37" dirty="0" err="1">
                <a:solidFill>
                  <a:srgbClr val="000000">
                    <a:alpha val="80000"/>
                  </a:srgbClr>
                </a:solidFill>
                <a:latin typeface="Jost*" pitchFamily="34" charset="0"/>
                <a:ea typeface="Jost*" pitchFamily="34" charset="-122"/>
                <a:cs typeface="Jost*" pitchFamily="34" charset="-120"/>
              </a:rPr>
              <a:t>Keras</a:t>
            </a:r>
            <a:r>
              <a:rPr lang="en-US" sz="1238" kern="0" spc="37" dirty="0">
                <a:solidFill>
                  <a:srgbClr val="000000">
                    <a:alpha val="80000"/>
                  </a:srgbClr>
                </a:solidFill>
                <a:latin typeface="Jost*" pitchFamily="34" charset="0"/>
                <a:ea typeface="Jost*" pitchFamily="34" charset="-122"/>
                <a:cs typeface="Jost*" pitchFamily="34" charset="-120"/>
              </a:rPr>
              <a:t>-Tuner (Random Search) – Loss MSE .07, Layers 4, Units, 40, LR .001</a:t>
            </a:r>
            <a:endParaRPr lang="en-US" dirty="0"/>
          </a:p>
        </p:txBody>
      </p:sp>
      <p:sp>
        <p:nvSpPr>
          <p:cNvPr id="9" name="Object 8"/>
          <p:cNvSpPr/>
          <p:nvPr/>
        </p:nvSpPr>
        <p:spPr>
          <a:xfrm>
            <a:off x="4157865" y="3575743"/>
            <a:ext cx="7554956" cy="1295076"/>
          </a:xfrm>
          <a:prstGeom prst="roundRect">
            <a:avLst>
              <a:gd name="adj" fmla="val 4236"/>
            </a:avLst>
          </a:prstGeom>
          <a:noFill/>
          <a:ln w="25400">
            <a:solidFill>
              <a:srgbClr val="A4BAB7"/>
            </a:solidFill>
            <a:prstDash val="solid"/>
            <a:miter lim="800000"/>
          </a:ln>
        </p:spPr>
        <p:txBody>
          <a:bodyPr/>
          <a:lstStyle/>
          <a:p>
            <a:endParaRPr lang="en-US"/>
          </a:p>
        </p:txBody>
      </p:sp>
      <p:sp>
        <p:nvSpPr>
          <p:cNvPr id="10" name="Object 9"/>
          <p:cNvSpPr/>
          <p:nvPr/>
        </p:nvSpPr>
        <p:spPr>
          <a:xfrm>
            <a:off x="4443544" y="3802501"/>
            <a:ext cx="7786633" cy="274251"/>
          </a:xfrm>
          <a:prstGeom prst="rect">
            <a:avLst/>
          </a:prstGeom>
          <a:noFill/>
        </p:spPr>
        <p:txBody>
          <a:bodyPr wrap="square" lIns="0" tIns="0" rIns="0" bIns="0" rtlCol="0" anchor="t"/>
          <a:lstStyle/>
          <a:p>
            <a:pPr algn="l">
              <a:lnSpc>
                <a:spcPts val="2169"/>
              </a:lnSpc>
              <a:buNone/>
            </a:pPr>
            <a:r>
              <a:rPr lang="en-US" sz="1721" kern="0" spc="52" dirty="0">
                <a:solidFill>
                  <a:srgbClr val="000000"/>
                </a:solidFill>
                <a:latin typeface="Jost*" pitchFamily="34" charset="0"/>
                <a:ea typeface="Jost*" pitchFamily="34" charset="-122"/>
                <a:cs typeface="Jost*" pitchFamily="34" charset="-120"/>
              </a:rPr>
              <a:t>Deep Neural Network</a:t>
            </a:r>
            <a:endParaRPr lang="en-US" dirty="0"/>
          </a:p>
        </p:txBody>
      </p:sp>
      <p:sp>
        <p:nvSpPr>
          <p:cNvPr id="11" name="Object 10"/>
          <p:cNvSpPr/>
          <p:nvPr/>
        </p:nvSpPr>
        <p:spPr>
          <a:xfrm>
            <a:off x="4443544" y="4179596"/>
            <a:ext cx="7786633" cy="205689"/>
          </a:xfrm>
          <a:prstGeom prst="rect">
            <a:avLst/>
          </a:prstGeom>
          <a:noFill/>
        </p:spPr>
        <p:txBody>
          <a:bodyPr wrap="square" lIns="0" tIns="0" rIns="0" bIns="0" rtlCol="0" anchor="t"/>
          <a:lstStyle/>
          <a:p>
            <a:pPr algn="l">
              <a:lnSpc>
                <a:spcPts val="1646"/>
              </a:lnSpc>
              <a:spcBef>
                <a:spcPts val="795"/>
              </a:spcBef>
              <a:buNone/>
            </a:pPr>
            <a:r>
              <a:rPr lang="en-US" sz="1238" kern="0" spc="37" dirty="0">
                <a:solidFill>
                  <a:srgbClr val="000000">
                    <a:alpha val="80000"/>
                  </a:srgbClr>
                </a:solidFill>
                <a:latin typeface="Jost*" pitchFamily="34" charset="0"/>
                <a:ea typeface="Jost*" pitchFamily="34" charset="-122"/>
                <a:cs typeface="Jost*" pitchFamily="34" charset="-120"/>
              </a:rPr>
              <a:t>Bayesian Optimization – Layers 2 to 10, Units 32 to 512, Activation: </a:t>
            </a:r>
            <a:r>
              <a:rPr lang="en-US" sz="1238" kern="0" spc="37" dirty="0" err="1">
                <a:solidFill>
                  <a:srgbClr val="000000">
                    <a:alpha val="80000"/>
                  </a:srgbClr>
                </a:solidFill>
                <a:latin typeface="Jost*" pitchFamily="34" charset="0"/>
                <a:ea typeface="Jost*" pitchFamily="34" charset="-122"/>
                <a:cs typeface="Jost*" pitchFamily="34" charset="-120"/>
              </a:rPr>
              <a:t>relu</a:t>
            </a:r>
            <a:r>
              <a:rPr lang="en-US" sz="1238" kern="0" spc="37" dirty="0">
                <a:solidFill>
                  <a:srgbClr val="000000">
                    <a:alpha val="80000"/>
                  </a:srgbClr>
                </a:solidFill>
                <a:latin typeface="Jost*" pitchFamily="34" charset="0"/>
                <a:ea typeface="Jost*" pitchFamily="34" charset="-122"/>
                <a:cs typeface="Jost*" pitchFamily="34" charset="-120"/>
              </a:rPr>
              <a:t>, tanh, sigmoid, Epochs: 50 </a:t>
            </a:r>
            <a:endParaRPr lang="en-US" dirty="0"/>
          </a:p>
        </p:txBody>
      </p:sp>
      <p:sp>
        <p:nvSpPr>
          <p:cNvPr id="12" name="Object 11"/>
          <p:cNvSpPr/>
          <p:nvPr/>
        </p:nvSpPr>
        <p:spPr>
          <a:xfrm>
            <a:off x="4157865" y="5077143"/>
            <a:ext cx="7554956" cy="1295076"/>
          </a:xfrm>
          <a:prstGeom prst="roundRect">
            <a:avLst>
              <a:gd name="adj" fmla="val 4236"/>
            </a:avLst>
          </a:prstGeom>
          <a:noFill/>
          <a:ln w="25400">
            <a:solidFill>
              <a:srgbClr val="A4BAB7"/>
            </a:solidFill>
            <a:prstDash val="solid"/>
            <a:miter lim="800000"/>
          </a:ln>
        </p:spPr>
        <p:txBody>
          <a:bodyPr/>
          <a:lstStyle/>
          <a:p>
            <a:endParaRPr lang="en-US"/>
          </a:p>
        </p:txBody>
      </p:sp>
      <p:sp>
        <p:nvSpPr>
          <p:cNvPr id="13" name="Object 12"/>
          <p:cNvSpPr/>
          <p:nvPr/>
        </p:nvSpPr>
        <p:spPr>
          <a:xfrm>
            <a:off x="4443544" y="5303900"/>
            <a:ext cx="7786633" cy="274251"/>
          </a:xfrm>
          <a:prstGeom prst="rect">
            <a:avLst/>
          </a:prstGeom>
          <a:noFill/>
        </p:spPr>
        <p:txBody>
          <a:bodyPr wrap="square" lIns="0" tIns="0" rIns="0" bIns="0" rtlCol="0" anchor="t"/>
          <a:lstStyle/>
          <a:p>
            <a:pPr algn="l">
              <a:lnSpc>
                <a:spcPts val="2169"/>
              </a:lnSpc>
              <a:buNone/>
            </a:pPr>
            <a:r>
              <a:rPr lang="en-US" sz="1721" kern="0" spc="52" dirty="0">
                <a:solidFill>
                  <a:srgbClr val="000000"/>
                </a:solidFill>
                <a:latin typeface="Jost*" pitchFamily="34" charset="0"/>
                <a:ea typeface="Jost*" pitchFamily="34" charset="-122"/>
                <a:cs typeface="Jost*" pitchFamily="34" charset="-120"/>
              </a:rPr>
              <a:t>Ridge, Lasso, Elastic Net, Polynomial, Regression Tree, Random Forest</a:t>
            </a:r>
            <a:endParaRPr lang="en-US" dirty="0"/>
          </a:p>
        </p:txBody>
      </p:sp>
      <p:sp>
        <p:nvSpPr>
          <p:cNvPr id="14" name="Object 13"/>
          <p:cNvSpPr/>
          <p:nvPr/>
        </p:nvSpPr>
        <p:spPr>
          <a:xfrm>
            <a:off x="4443544" y="5680996"/>
            <a:ext cx="7786633" cy="205689"/>
          </a:xfrm>
          <a:prstGeom prst="rect">
            <a:avLst/>
          </a:prstGeom>
          <a:noFill/>
        </p:spPr>
        <p:txBody>
          <a:bodyPr wrap="square" lIns="0" tIns="0" rIns="0" bIns="0" rtlCol="0" anchor="t"/>
          <a:lstStyle/>
          <a:p>
            <a:pPr algn="l">
              <a:lnSpc>
                <a:spcPts val="1646"/>
              </a:lnSpc>
              <a:spcBef>
                <a:spcPts val="795"/>
              </a:spcBef>
              <a:buNone/>
            </a:pPr>
            <a:r>
              <a:rPr lang="en-US" sz="1238" kern="0" spc="37" dirty="0">
                <a:solidFill>
                  <a:srgbClr val="000000">
                    <a:alpha val="80000"/>
                  </a:srgbClr>
                </a:solidFill>
                <a:latin typeface="Jost*" pitchFamily="34" charset="0"/>
                <a:ea typeface="Jost*" pitchFamily="34" charset="-122"/>
                <a:cs typeface="Jost*" pitchFamily="34" charset="-120"/>
              </a:rPr>
              <a:t>Grid Search</a:t>
            </a:r>
            <a:endParaRPr lang="en-US" dirty="0"/>
          </a:p>
        </p:txBody>
      </p:sp>
      <p:sp>
        <p:nvSpPr>
          <p:cNvPr id="15" name="Object 10">
            <a:extLst>
              <a:ext uri="{FF2B5EF4-FFF2-40B4-BE49-F238E27FC236}">
                <a16:creationId xmlns:a16="http://schemas.microsoft.com/office/drawing/2014/main" id="{4508BC86-AC94-EBAD-ACEF-2048E2A29BFE}"/>
              </a:ext>
            </a:extLst>
          </p:cNvPr>
          <p:cNvSpPr/>
          <p:nvPr/>
        </p:nvSpPr>
        <p:spPr>
          <a:xfrm>
            <a:off x="4443543" y="4488763"/>
            <a:ext cx="7786633" cy="205689"/>
          </a:xfrm>
          <a:prstGeom prst="rect">
            <a:avLst/>
          </a:prstGeom>
          <a:noFill/>
        </p:spPr>
        <p:txBody>
          <a:bodyPr wrap="square" lIns="0" tIns="0" rIns="0" bIns="0" rtlCol="0" anchor="t"/>
          <a:lstStyle/>
          <a:p>
            <a:pPr algn="l">
              <a:lnSpc>
                <a:spcPts val="1646"/>
              </a:lnSpc>
              <a:spcBef>
                <a:spcPts val="795"/>
              </a:spcBef>
              <a:buNone/>
            </a:pPr>
            <a:r>
              <a:rPr lang="en-US" sz="1238" kern="0" spc="37" dirty="0">
                <a:solidFill>
                  <a:srgbClr val="000000">
                    <a:alpha val="80000"/>
                  </a:srgbClr>
                </a:solidFill>
                <a:latin typeface="Jost*" pitchFamily="34" charset="0"/>
                <a:ea typeface="Jost*" pitchFamily="34" charset="-122"/>
                <a:cs typeface="Jost*" pitchFamily="34" charset="-120"/>
              </a:rPr>
              <a:t>Mean Squared Error: 548477</a:t>
            </a:r>
            <a:endParaRPr lang="en-US" dirty="0"/>
          </a:p>
        </p:txBody>
      </p:sp>
      <p:sp>
        <p:nvSpPr>
          <p:cNvPr id="16" name="Object 13">
            <a:extLst>
              <a:ext uri="{FF2B5EF4-FFF2-40B4-BE49-F238E27FC236}">
                <a16:creationId xmlns:a16="http://schemas.microsoft.com/office/drawing/2014/main" id="{055570C0-E599-A287-CEAE-B73906D4AF8D}"/>
              </a:ext>
            </a:extLst>
          </p:cNvPr>
          <p:cNvSpPr/>
          <p:nvPr/>
        </p:nvSpPr>
        <p:spPr>
          <a:xfrm>
            <a:off x="4443543" y="5936210"/>
            <a:ext cx="7786633" cy="205689"/>
          </a:xfrm>
          <a:prstGeom prst="rect">
            <a:avLst/>
          </a:prstGeom>
          <a:noFill/>
        </p:spPr>
        <p:txBody>
          <a:bodyPr wrap="square" lIns="0" tIns="0" rIns="0" bIns="0" rtlCol="0" anchor="t"/>
          <a:lstStyle/>
          <a:p>
            <a:pPr algn="l">
              <a:lnSpc>
                <a:spcPts val="1646"/>
              </a:lnSpc>
              <a:spcBef>
                <a:spcPts val="795"/>
              </a:spcBef>
              <a:buNone/>
            </a:pPr>
            <a:r>
              <a:rPr lang="en-US" sz="1238" kern="0" spc="37" dirty="0">
                <a:solidFill>
                  <a:srgbClr val="000000">
                    <a:alpha val="80000"/>
                  </a:srgbClr>
                </a:solidFill>
                <a:latin typeface="Jost*" pitchFamily="34" charset="0"/>
                <a:ea typeface="Jost*" pitchFamily="34" charset="-122"/>
                <a:cs typeface="Jost*" pitchFamily="34" charset="-120"/>
              </a:rPr>
              <a:t>Mean Squared Error: In the range of 38k to 220k</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98</TotalTime>
  <Words>1773</Words>
  <Application>Microsoft Macintosh PowerPoint</Application>
  <PresentationFormat>Widescreen</PresentationFormat>
  <Paragraphs>123</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Jost*</vt:lpstr>
      <vt:lpstr>Arial</vt:lpstr>
      <vt:lpstr>Söhne</vt:lpstr>
      <vt:lpstr>Courier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 Project (1)</dc:title>
  <dc:subject>ML Project (1)</dc:subject>
  <dc:creator>Ritesh Kumar</dc:creator>
  <cp:lastModifiedBy>Ritesh Kumar</cp:lastModifiedBy>
  <cp:revision>4</cp:revision>
  <dcterms:created xsi:type="dcterms:W3CDTF">2024-03-09T02:58:53Z</dcterms:created>
  <dcterms:modified xsi:type="dcterms:W3CDTF">2024-03-09T06:14:25Z</dcterms:modified>
</cp:coreProperties>
</file>